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61" r:id="rId2"/>
    <p:sldId id="349" r:id="rId3"/>
    <p:sldId id="351" r:id="rId4"/>
    <p:sldId id="352" r:id="rId5"/>
    <p:sldId id="353" r:id="rId6"/>
    <p:sldId id="354" r:id="rId7"/>
    <p:sldId id="356" r:id="rId8"/>
    <p:sldId id="357" r:id="rId9"/>
    <p:sldId id="358" r:id="rId10"/>
    <p:sldId id="359" r:id="rId11"/>
    <p:sldId id="360" r:id="rId12"/>
    <p:sldId id="361" r:id="rId13"/>
    <p:sldId id="365" r:id="rId14"/>
    <p:sldId id="371" r:id="rId15"/>
    <p:sldId id="372" r:id="rId16"/>
    <p:sldId id="373" r:id="rId17"/>
    <p:sldId id="374" r:id="rId18"/>
    <p:sldId id="375" r:id="rId19"/>
    <p:sldId id="376" r:id="rId20"/>
    <p:sldId id="377" r:id="rId21"/>
  </p:sldIdLst>
  <p:sldSz cx="9144000" cy="5143500" type="screen16x9"/>
  <p:notesSz cx="9926638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66393A-8D0C-49E5-BCAA-FFEDB9DA0FF7}" v="3" dt="2024-11-06T08:07:37.98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19" autoAdjust="0"/>
    <p:restoredTop sz="94660"/>
  </p:normalViewPr>
  <p:slideViewPr>
    <p:cSldViewPr>
      <p:cViewPr varScale="1">
        <p:scale>
          <a:sx n="84" d="100"/>
          <a:sy n="84" d="100"/>
        </p:scale>
        <p:origin x="1092" y="5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hoo, Basanta - AM/NS India - Safety (Odisha)" userId="25c40d27-7667-4226-af4c-511010f403cb" providerId="ADAL" clId="{FB2A6611-C4F3-4B62-9353-1E9FF0F5FEC3}"/>
    <pc:docChg chg="modSld">
      <pc:chgData name="Sahoo, Basanta - AM/NS India - Safety (Odisha)" userId="25c40d27-7667-4226-af4c-511010f403cb" providerId="ADAL" clId="{FB2A6611-C4F3-4B62-9353-1E9FF0F5FEC3}" dt="2024-11-06T12:14:54.713" v="31" actId="20577"/>
      <pc:docMkLst>
        <pc:docMk/>
      </pc:docMkLst>
      <pc:sldChg chg="modSp mod">
        <pc:chgData name="Sahoo, Basanta - AM/NS India - Safety (Odisha)" userId="25c40d27-7667-4226-af4c-511010f403cb" providerId="ADAL" clId="{FB2A6611-C4F3-4B62-9353-1E9FF0F5FEC3}" dt="2024-11-06T12:12:57.380" v="11" actId="20577"/>
        <pc:sldMkLst>
          <pc:docMk/>
          <pc:sldMk cId="650022618" sldId="372"/>
        </pc:sldMkLst>
        <pc:graphicFrameChg chg="modGraphic">
          <ac:chgData name="Sahoo, Basanta - AM/NS India - Safety (Odisha)" userId="25c40d27-7667-4226-af4c-511010f403cb" providerId="ADAL" clId="{FB2A6611-C4F3-4B62-9353-1E9FF0F5FEC3}" dt="2024-11-06T12:12:57.380" v="11" actId="20577"/>
          <ac:graphicFrameMkLst>
            <pc:docMk/>
            <pc:sldMk cId="650022618" sldId="372"/>
            <ac:graphicFrameMk id="2" creationId="{19B173CA-CC48-B647-8FB7-6AEF44E0B0D0}"/>
          </ac:graphicFrameMkLst>
        </pc:graphicFrameChg>
      </pc:sldChg>
      <pc:sldChg chg="modSp mod">
        <pc:chgData name="Sahoo, Basanta - AM/NS India - Safety (Odisha)" userId="25c40d27-7667-4226-af4c-511010f403cb" providerId="ADAL" clId="{FB2A6611-C4F3-4B62-9353-1E9FF0F5FEC3}" dt="2024-11-06T12:14:54.713" v="31" actId="20577"/>
        <pc:sldMkLst>
          <pc:docMk/>
          <pc:sldMk cId="3054922286" sldId="373"/>
        </pc:sldMkLst>
        <pc:graphicFrameChg chg="modGraphic">
          <ac:chgData name="Sahoo, Basanta - AM/NS India - Safety (Odisha)" userId="25c40d27-7667-4226-af4c-511010f403cb" providerId="ADAL" clId="{FB2A6611-C4F3-4B62-9353-1E9FF0F5FEC3}" dt="2024-11-06T12:14:54.713" v="31" actId="20577"/>
          <ac:graphicFrameMkLst>
            <pc:docMk/>
            <pc:sldMk cId="3054922286" sldId="373"/>
            <ac:graphicFrameMk id="2" creationId="{19B173CA-CC48-B647-8FB7-6AEF44E0B0D0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39884"/>
          </a:xfrm>
          <a:prstGeom prst="rect">
            <a:avLst/>
          </a:prstGeom>
        </p:spPr>
        <p:txBody>
          <a:bodyPr vert="horz" lIns="107031" tIns="53515" rIns="107031" bIns="53515" rtlCol="0"/>
          <a:lstStyle>
            <a:lvl1pPr algn="l">
              <a:defRPr sz="14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3372" y="1"/>
            <a:ext cx="4301543" cy="339884"/>
          </a:xfrm>
          <a:prstGeom prst="rect">
            <a:avLst/>
          </a:prstGeom>
        </p:spPr>
        <p:txBody>
          <a:bodyPr vert="horz" lIns="107031" tIns="53515" rIns="107031" bIns="53515" rtlCol="0"/>
          <a:lstStyle>
            <a:lvl1pPr algn="r">
              <a:defRPr sz="1400"/>
            </a:lvl1pPr>
          </a:lstStyle>
          <a:p>
            <a:fld id="{B375032A-8388-42B1-A7E1-2D1C17DD40BF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7031" tIns="53515" rIns="107031" bIns="535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4" y="3228897"/>
            <a:ext cx="7941310" cy="3058954"/>
          </a:xfrm>
          <a:prstGeom prst="rect">
            <a:avLst/>
          </a:prstGeom>
        </p:spPr>
        <p:txBody>
          <a:bodyPr vert="horz" lIns="107031" tIns="53515" rIns="107031" bIns="535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5694"/>
            <a:ext cx="4301543" cy="339884"/>
          </a:xfrm>
          <a:prstGeom prst="rect">
            <a:avLst/>
          </a:prstGeom>
        </p:spPr>
        <p:txBody>
          <a:bodyPr vert="horz" lIns="107031" tIns="53515" rIns="107031" bIns="53515" rtlCol="0" anchor="b"/>
          <a:lstStyle>
            <a:lvl1pPr algn="l">
              <a:defRPr sz="14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3372" y="6455694"/>
            <a:ext cx="4301543" cy="339884"/>
          </a:xfrm>
          <a:prstGeom prst="rect">
            <a:avLst/>
          </a:prstGeom>
        </p:spPr>
        <p:txBody>
          <a:bodyPr vert="horz" lIns="107031" tIns="53515" rIns="107031" bIns="53515" rtlCol="0" anchor="b"/>
          <a:lstStyle>
            <a:lvl1pPr algn="r">
              <a:defRPr sz="1400"/>
            </a:lvl1pPr>
          </a:lstStyle>
          <a:p>
            <a:fld id="{FC5C63B3-2D6A-4A24-A1B4-0EBEED18A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70305">
              <a:defRPr/>
            </a:pPr>
            <a:fld id="{5DD36E05-690E-4C7E-8E12-3C7C2134A25B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1070305">
                <a:defRPr/>
              </a:pPr>
              <a:t>1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03499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11/6/2024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11/6/2024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11/6/2024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4785359"/>
            <a:ext cx="9144000" cy="358140"/>
          </a:xfrm>
          <a:custGeom>
            <a:avLst/>
            <a:gdLst/>
            <a:ahLst/>
            <a:cxnLst/>
            <a:rect l="l" t="t" r="r" b="b"/>
            <a:pathLst>
              <a:path w="9144000" h="358139">
                <a:moveTo>
                  <a:pt x="9144000" y="0"/>
                </a:moveTo>
                <a:lnTo>
                  <a:pt x="0" y="0"/>
                </a:lnTo>
                <a:lnTo>
                  <a:pt x="0" y="358139"/>
                </a:lnTo>
                <a:lnTo>
                  <a:pt x="9144000" y="358139"/>
                </a:lnTo>
                <a:lnTo>
                  <a:pt x="9144000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789431"/>
            <a:ext cx="9144000" cy="36830"/>
          </a:xfrm>
          <a:custGeom>
            <a:avLst/>
            <a:gdLst/>
            <a:ahLst/>
            <a:cxnLst/>
            <a:rect l="l" t="t" r="r" b="b"/>
            <a:pathLst>
              <a:path w="9144000" h="36830">
                <a:moveTo>
                  <a:pt x="9144000" y="0"/>
                </a:moveTo>
                <a:lnTo>
                  <a:pt x="0" y="0"/>
                </a:lnTo>
                <a:lnTo>
                  <a:pt x="0" y="36575"/>
                </a:lnTo>
                <a:lnTo>
                  <a:pt x="9144000" y="36575"/>
                </a:lnTo>
                <a:lnTo>
                  <a:pt x="9144000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822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3005"/>
            <a:ext cx="822960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3.png"/><Relationship Id="rId7" Type="http://schemas.openxmlformats.org/officeDocument/2006/relationships/image" Target="../media/image5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3.png"/><Relationship Id="rId7" Type="http://schemas.openxmlformats.org/officeDocument/2006/relationships/image" Target="../media/image6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jp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3.png"/><Relationship Id="rId7" Type="http://schemas.openxmlformats.org/officeDocument/2006/relationships/image" Target="../media/image6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mailto:dgmsbhu22@gmail.com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3.pn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3.png"/><Relationship Id="rId7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3.pn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.png"/><Relationship Id="rId7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.png"/><Relationship Id="rId7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3.png"/><Relationship Id="rId7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CB0AD66-CC5B-969F-9803-A26827CB5EE1}"/>
              </a:ext>
            </a:extLst>
          </p:cNvPr>
          <p:cNvSpPr/>
          <p:nvPr/>
        </p:nvSpPr>
        <p:spPr>
          <a:xfrm>
            <a:off x="0" y="992744"/>
            <a:ext cx="9144000" cy="138874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300" b="1" dirty="0">
                <a:solidFill>
                  <a:prstClr val="white"/>
                </a:solidFill>
                <a:latin typeface="Trebuchet MS" panose="020B0603020202020204" pitchFamily="34" charset="0"/>
              </a:rPr>
              <a:t> </a:t>
            </a:r>
            <a:r>
              <a:rPr lang="en-US" sz="3000" b="1" dirty="0">
                <a:solidFill>
                  <a:prstClr val="white"/>
                </a:solidFill>
                <a:latin typeface="Trebuchet MS" panose="020B0603020202020204" pitchFamily="34" charset="0"/>
              </a:rPr>
              <a:t>42</a:t>
            </a:r>
            <a:r>
              <a:rPr lang="en-US" sz="3000" b="1" baseline="30000" dirty="0">
                <a:solidFill>
                  <a:prstClr val="white"/>
                </a:solidFill>
                <a:latin typeface="Trebuchet MS" panose="020B0603020202020204" pitchFamily="34" charset="0"/>
              </a:rPr>
              <a:t>nd</a:t>
            </a:r>
            <a:r>
              <a:rPr lang="en-US" sz="3000" b="1" dirty="0">
                <a:solidFill>
                  <a:prstClr val="white"/>
                </a:solidFill>
                <a:latin typeface="Trebuchet MS" panose="020B0603020202020204" pitchFamily="34" charset="0"/>
              </a:rPr>
              <a:t> Annual Mines Safety Week Celebration-2024</a:t>
            </a:r>
            <a:endParaRPr lang="en-US" sz="3300" b="1" dirty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algn="ctr" defTabSz="685800">
              <a:defRPr/>
            </a:pPr>
            <a:r>
              <a:rPr lang="en-US" sz="2400" b="1" dirty="0">
                <a:solidFill>
                  <a:prstClr val="white"/>
                </a:solidFill>
                <a:latin typeface="Trebuchet MS" panose="020B0603020202020204" pitchFamily="34" charset="0"/>
              </a:rPr>
              <a:t>(Under the Aegis of DGMS-Bhubaneswar Regions 1&amp;2)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A33C12-CC84-D939-FF74-30E97A041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2350" y="-92546"/>
            <a:ext cx="1652452" cy="1004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BBA5A1-8C0F-B978-EA4B-A381A594A1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112" b="51331"/>
          <a:stretch/>
        </p:blipFill>
        <p:spPr>
          <a:xfrm>
            <a:off x="1643123" y="4525535"/>
            <a:ext cx="5832648" cy="3940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4BE5B93-3C36-9235-3834-41BC471B31D3}"/>
              </a:ext>
            </a:extLst>
          </p:cNvPr>
          <p:cNvSpPr/>
          <p:nvPr/>
        </p:nvSpPr>
        <p:spPr>
          <a:xfrm>
            <a:off x="-12553" y="4919547"/>
            <a:ext cx="9144000" cy="25518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1200" b="1" i="1" kern="0" dirty="0">
                <a:solidFill>
                  <a:srgbClr val="70AD47">
                    <a:lumMod val="5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Many Roles, One Goal - Building Safety Together </a:t>
            </a:r>
            <a:endParaRPr lang="en-IN" sz="1350" b="1" i="1" kern="0" dirty="0">
              <a:solidFill>
                <a:srgbClr val="70AD47">
                  <a:lumMod val="5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47F3F4-C7EC-BE66-85DE-6AD035012A4B}"/>
              </a:ext>
            </a:extLst>
          </p:cNvPr>
          <p:cNvSpPr/>
          <p:nvPr/>
        </p:nvSpPr>
        <p:spPr>
          <a:xfrm>
            <a:off x="0" y="0"/>
            <a:ext cx="9144000" cy="519294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Aptos" panose="02110004020202020204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A932B32-D388-5954-FC76-DEC3262084FA}"/>
              </a:ext>
            </a:extLst>
          </p:cNvPr>
          <p:cNvCxnSpPr/>
          <p:nvPr/>
        </p:nvCxnSpPr>
        <p:spPr>
          <a:xfrm>
            <a:off x="0" y="843558"/>
            <a:ext cx="9144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731C4E3-FEB3-F8C4-2CEF-4CEEAE0E19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057" y="32656"/>
            <a:ext cx="839544" cy="7648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7498C6-FA89-FD38-47B8-FC5EBEF1E88F}"/>
              </a:ext>
            </a:extLst>
          </p:cNvPr>
          <p:cNvSpPr txBox="1"/>
          <p:nvPr/>
        </p:nvSpPr>
        <p:spPr>
          <a:xfrm>
            <a:off x="2943428" y="51470"/>
            <a:ext cx="325714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45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WELCOME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2F080D-6DDE-8CE8-C6EF-32988D2871EB}"/>
              </a:ext>
            </a:extLst>
          </p:cNvPr>
          <p:cNvSpPr txBox="1"/>
          <p:nvPr/>
        </p:nvSpPr>
        <p:spPr>
          <a:xfrm>
            <a:off x="94093" y="2499726"/>
            <a:ext cx="8930709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300" b="1" dirty="0">
                <a:solidFill>
                  <a:prstClr val="black"/>
                </a:solidFill>
                <a:latin typeface="Trebuchet MS" panose="020B0603020202020204" pitchFamily="34" charset="0"/>
              </a:rPr>
              <a:t>Kick-Off Meeting</a:t>
            </a:r>
          </a:p>
          <a:p>
            <a:pPr algn="ctr" defTabSz="685800">
              <a:defRPr/>
            </a:pPr>
            <a:r>
              <a:rPr lang="en-US" sz="2400" b="1" dirty="0">
                <a:solidFill>
                  <a:srgbClr val="A02B93">
                    <a:lumMod val="50000"/>
                  </a:srgbClr>
                </a:solidFill>
                <a:latin typeface="Trebuchet MS" panose="020B0603020202020204" pitchFamily="34" charset="0"/>
              </a:rPr>
              <a:t>Date-8</a:t>
            </a:r>
            <a:r>
              <a:rPr lang="en-US" sz="2400" b="1" baseline="30000" dirty="0">
                <a:solidFill>
                  <a:srgbClr val="A02B93">
                    <a:lumMod val="50000"/>
                  </a:srgbClr>
                </a:solidFill>
                <a:latin typeface="Trebuchet MS" panose="020B0603020202020204" pitchFamily="34" charset="0"/>
              </a:rPr>
              <a:t>th</a:t>
            </a:r>
            <a:r>
              <a:rPr lang="en-US" sz="2400" b="1" dirty="0">
                <a:solidFill>
                  <a:srgbClr val="A02B93">
                    <a:lumMod val="50000"/>
                  </a:srgbClr>
                </a:solidFill>
                <a:latin typeface="Trebuchet MS" panose="020B0603020202020204" pitchFamily="34" charset="0"/>
              </a:rPr>
              <a:t> November 2024</a:t>
            </a:r>
          </a:p>
          <a:p>
            <a:pPr algn="ctr" defTabSz="685800">
              <a:defRPr/>
            </a:pPr>
            <a:r>
              <a:rPr lang="en-US" sz="2000" b="1" i="1">
                <a:solidFill>
                  <a:srgbClr val="A02B93">
                    <a:lumMod val="50000"/>
                  </a:srgbClr>
                </a:solidFill>
                <a:latin typeface="Trebuchet MS" panose="020B0603020202020204" pitchFamily="34" charset="0"/>
              </a:rPr>
              <a:t>Venue- EZMA Hall, </a:t>
            </a:r>
            <a:r>
              <a:rPr lang="en-US" sz="2000" b="1" i="1" dirty="0">
                <a:solidFill>
                  <a:srgbClr val="A02B93">
                    <a:lumMod val="50000"/>
                  </a:srgbClr>
                </a:solidFill>
                <a:latin typeface="Trebuchet MS" panose="020B0603020202020204" pitchFamily="34" charset="0"/>
              </a:rPr>
              <a:t>Barbil</a:t>
            </a:r>
          </a:p>
          <a:p>
            <a:pPr algn="ctr" defTabSz="685800">
              <a:defRPr/>
            </a:pPr>
            <a:endParaRPr lang="en-US" sz="1600" b="1" dirty="0">
              <a:solidFill>
                <a:srgbClr val="00B050"/>
              </a:solidFill>
              <a:latin typeface="Trebuchet MS" panose="020B0603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31A2E7A-CB25-65CC-8958-EC8F24C8B1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616" y="3723877"/>
            <a:ext cx="6768752" cy="91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35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A4CD56-3102-CAF9-5398-7FF974686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350" y="-92546"/>
            <a:ext cx="1652452" cy="100452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A7FAB4-635F-4A9B-58AB-5309B644879B}"/>
              </a:ext>
            </a:extLst>
          </p:cNvPr>
          <p:cNvCxnSpPr/>
          <p:nvPr/>
        </p:nvCxnSpPr>
        <p:spPr>
          <a:xfrm>
            <a:off x="0" y="843558"/>
            <a:ext cx="9144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7C128C7-F5E5-C353-1BCC-96468D5BE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57" y="32656"/>
            <a:ext cx="839544" cy="7648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6A220B-641E-0024-436A-42E7912D4252}"/>
              </a:ext>
            </a:extLst>
          </p:cNvPr>
          <p:cNvSpPr txBox="1"/>
          <p:nvPr/>
        </p:nvSpPr>
        <p:spPr>
          <a:xfrm>
            <a:off x="1977603" y="-16909"/>
            <a:ext cx="525658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45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Trade Test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04FA09-59E1-BF25-6CB9-AAE0BE859720}"/>
              </a:ext>
            </a:extLst>
          </p:cNvPr>
          <p:cNvSpPr txBox="1"/>
          <p:nvPr/>
        </p:nvSpPr>
        <p:spPr>
          <a:xfrm>
            <a:off x="3580168" y="868654"/>
            <a:ext cx="185592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solidFill>
                  <a:schemeClr val="bg1"/>
                </a:solidFill>
                <a:latin typeface="Trebuchet MS" panose="020B0603020202020204" pitchFamily="34" charset="0"/>
              </a:rPr>
              <a:t>Trade:- Welder</a:t>
            </a:r>
          </a:p>
        </p:txBody>
      </p:sp>
      <p:pic>
        <p:nvPicPr>
          <p:cNvPr id="8" name="Picture 7" descr="A group of men sitting at a table in a room with red plastic chairs&#10;&#10;Description automatically generated">
            <a:extLst>
              <a:ext uri="{FF2B5EF4-FFF2-40B4-BE49-F238E27FC236}">
                <a16:creationId xmlns:a16="http://schemas.microsoft.com/office/drawing/2014/main" id="{6AB453B5-11A6-77FA-DC66-22B0B9884D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57" y="1203597"/>
            <a:ext cx="2552028" cy="2000642"/>
          </a:xfrm>
          <a:prstGeom prst="rect">
            <a:avLst/>
          </a:prstGeom>
        </p:spPr>
      </p:pic>
      <p:pic>
        <p:nvPicPr>
          <p:cNvPr id="11" name="Picture 10" descr="A group of men sitting at a table&#10;&#10;Description automatically generated">
            <a:extLst>
              <a:ext uri="{FF2B5EF4-FFF2-40B4-BE49-F238E27FC236}">
                <a16:creationId xmlns:a16="http://schemas.microsoft.com/office/drawing/2014/main" id="{02FF4C95-9B19-229D-6B98-1E81D95AA2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507" y="3313545"/>
            <a:ext cx="3256654" cy="1715770"/>
          </a:xfrm>
          <a:prstGeom prst="rect">
            <a:avLst/>
          </a:prstGeom>
        </p:spPr>
      </p:pic>
      <p:pic>
        <p:nvPicPr>
          <p:cNvPr id="15" name="Picture 14" descr="A group of men sitting on a stage&#10;&#10;Description automatically generated">
            <a:extLst>
              <a:ext uri="{FF2B5EF4-FFF2-40B4-BE49-F238E27FC236}">
                <a16:creationId xmlns:a16="http://schemas.microsoft.com/office/drawing/2014/main" id="{ECCDFE59-50E0-39FC-CFFA-749F895D9F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191" y="1203597"/>
            <a:ext cx="3256654" cy="2016221"/>
          </a:xfrm>
          <a:prstGeom prst="rect">
            <a:avLst/>
          </a:prstGeom>
        </p:spPr>
      </p:pic>
      <p:pic>
        <p:nvPicPr>
          <p:cNvPr id="19" name="Picture 18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B42E1189-FDB7-96FD-1106-717427E8220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00" b="15001"/>
          <a:stretch/>
        </p:blipFill>
        <p:spPr>
          <a:xfrm>
            <a:off x="6068951" y="1203597"/>
            <a:ext cx="2942992" cy="2021028"/>
          </a:xfrm>
          <a:prstGeom prst="rect">
            <a:avLst/>
          </a:prstGeom>
        </p:spPr>
      </p:pic>
      <p:pic>
        <p:nvPicPr>
          <p:cNvPr id="9" name="Picture 8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60A59AF6-5B0B-69A5-F68C-44E89575E8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8950" y="3313544"/>
            <a:ext cx="2942989" cy="1715770"/>
          </a:xfrm>
          <a:prstGeom prst="rect">
            <a:avLst/>
          </a:prstGeom>
        </p:spPr>
      </p:pic>
      <p:pic>
        <p:nvPicPr>
          <p:cNvPr id="12" name="Picture 11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CF648785-7766-28FF-D0F7-643FDE6C43A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0" b="16889"/>
          <a:stretch/>
        </p:blipFill>
        <p:spPr>
          <a:xfrm>
            <a:off x="2755507" y="1219172"/>
            <a:ext cx="3249338" cy="2000643"/>
          </a:xfrm>
          <a:prstGeom prst="rect">
            <a:avLst/>
          </a:prstGeom>
        </p:spPr>
      </p:pic>
      <p:pic>
        <p:nvPicPr>
          <p:cNvPr id="14" name="Picture 13" descr="A group of men standing together&#10;&#10;Description automatically generated">
            <a:extLst>
              <a:ext uri="{FF2B5EF4-FFF2-40B4-BE49-F238E27FC236}">
                <a16:creationId xmlns:a16="http://schemas.microsoft.com/office/drawing/2014/main" id="{F4F53B29-8032-94D8-64BB-0479C2CC9A7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62" y="3294188"/>
            <a:ext cx="2563855" cy="171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38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A4CD56-3102-CAF9-5398-7FF974686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350" y="-92546"/>
            <a:ext cx="1652452" cy="100452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A7FAB4-635F-4A9B-58AB-5309B644879B}"/>
              </a:ext>
            </a:extLst>
          </p:cNvPr>
          <p:cNvCxnSpPr/>
          <p:nvPr/>
        </p:nvCxnSpPr>
        <p:spPr>
          <a:xfrm>
            <a:off x="0" y="843558"/>
            <a:ext cx="9144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7C128C7-F5E5-C353-1BCC-96468D5BE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57" y="32656"/>
            <a:ext cx="839544" cy="7648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6A220B-641E-0024-436A-42E7912D4252}"/>
              </a:ext>
            </a:extLst>
          </p:cNvPr>
          <p:cNvSpPr txBox="1"/>
          <p:nvPr/>
        </p:nvSpPr>
        <p:spPr>
          <a:xfrm>
            <a:off x="1977603" y="-16909"/>
            <a:ext cx="525658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45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Trade Test</a:t>
            </a:r>
          </a:p>
        </p:txBody>
      </p:sp>
      <p:pic>
        <p:nvPicPr>
          <p:cNvPr id="9" name="Picture 8" descr="A group of men in a room&#10;&#10;Description automatically generated">
            <a:extLst>
              <a:ext uri="{FF2B5EF4-FFF2-40B4-BE49-F238E27FC236}">
                <a16:creationId xmlns:a16="http://schemas.microsoft.com/office/drawing/2014/main" id="{AF7EDCDC-08B6-4C7C-8C7F-E9C4704B4F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5" y="1317787"/>
            <a:ext cx="2571750" cy="2284222"/>
          </a:xfrm>
          <a:prstGeom prst="rect">
            <a:avLst/>
          </a:prstGeom>
        </p:spPr>
      </p:pic>
      <p:pic>
        <p:nvPicPr>
          <p:cNvPr id="14" name="Picture 13" descr="A group of men sitting at a table&#10;&#10;Description automatically generated">
            <a:extLst>
              <a:ext uri="{FF2B5EF4-FFF2-40B4-BE49-F238E27FC236}">
                <a16:creationId xmlns:a16="http://schemas.microsoft.com/office/drawing/2014/main" id="{F59482DF-42B1-65D0-C5A4-B8A5660001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49" y="3651869"/>
            <a:ext cx="2494652" cy="1475379"/>
          </a:xfrm>
          <a:prstGeom prst="rect">
            <a:avLst/>
          </a:prstGeom>
        </p:spPr>
      </p:pic>
      <p:pic>
        <p:nvPicPr>
          <p:cNvPr id="17" name="Picture 16" descr="Several people in a room&#10;&#10;Description automatically generated">
            <a:extLst>
              <a:ext uri="{FF2B5EF4-FFF2-40B4-BE49-F238E27FC236}">
                <a16:creationId xmlns:a16="http://schemas.microsoft.com/office/drawing/2014/main" id="{FD989E80-F260-755F-1C6C-F1B4059582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347614"/>
            <a:ext cx="3528391" cy="3681698"/>
          </a:xfrm>
          <a:prstGeom prst="rect">
            <a:avLst/>
          </a:prstGeom>
        </p:spPr>
      </p:pic>
      <p:pic>
        <p:nvPicPr>
          <p:cNvPr id="20" name="Picture 19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B59BDD22-9DE0-5294-ACED-88AEB5A3A5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6" y="1264787"/>
            <a:ext cx="2766709" cy="3764522"/>
          </a:xfrm>
          <a:prstGeom prst="rect">
            <a:avLst/>
          </a:prstGeom>
        </p:spPr>
      </p:pic>
      <p:pic>
        <p:nvPicPr>
          <p:cNvPr id="8" name="Picture 7" descr="A group of men standing together&#10;&#10;Description automatically generated">
            <a:extLst>
              <a:ext uri="{FF2B5EF4-FFF2-40B4-BE49-F238E27FC236}">
                <a16:creationId xmlns:a16="http://schemas.microsoft.com/office/drawing/2014/main" id="{0006F799-B541-275B-DD09-5B9477C618A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00"/>
          <a:stretch/>
        </p:blipFill>
        <p:spPr>
          <a:xfrm>
            <a:off x="2843808" y="2283718"/>
            <a:ext cx="3672407" cy="17796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393A51-FC7C-F147-6EE3-143C4190967E}"/>
              </a:ext>
            </a:extLst>
          </p:cNvPr>
          <p:cNvSpPr txBox="1"/>
          <p:nvPr/>
        </p:nvSpPr>
        <p:spPr>
          <a:xfrm>
            <a:off x="3687792" y="895454"/>
            <a:ext cx="183620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solidFill>
                  <a:schemeClr val="bg1"/>
                </a:solidFill>
                <a:latin typeface="Trebuchet MS" panose="020B0603020202020204" pitchFamily="34" charset="0"/>
              </a:rPr>
              <a:t>Trade:- Blaster</a:t>
            </a:r>
          </a:p>
        </p:txBody>
      </p:sp>
      <p:pic>
        <p:nvPicPr>
          <p:cNvPr id="12" name="Picture 11" descr="A group of men standing in front of a building&#10;&#10;Description automatically generated">
            <a:extLst>
              <a:ext uri="{FF2B5EF4-FFF2-40B4-BE49-F238E27FC236}">
                <a16:creationId xmlns:a16="http://schemas.microsoft.com/office/drawing/2014/main" id="{F407DDCC-0FED-57A1-CF47-9FAB2FEB520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b="47200"/>
          <a:stretch/>
        </p:blipFill>
        <p:spPr>
          <a:xfrm>
            <a:off x="132057" y="2600896"/>
            <a:ext cx="2683733" cy="119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087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A4CD56-3102-CAF9-5398-7FF974686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350" y="-92546"/>
            <a:ext cx="1652452" cy="100452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A7FAB4-635F-4A9B-58AB-5309B644879B}"/>
              </a:ext>
            </a:extLst>
          </p:cNvPr>
          <p:cNvCxnSpPr/>
          <p:nvPr/>
        </p:nvCxnSpPr>
        <p:spPr>
          <a:xfrm>
            <a:off x="0" y="843558"/>
            <a:ext cx="9144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7C128C7-F5E5-C353-1BCC-96468D5BE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57" y="32656"/>
            <a:ext cx="839544" cy="7648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6A220B-641E-0024-436A-42E7912D4252}"/>
              </a:ext>
            </a:extLst>
          </p:cNvPr>
          <p:cNvSpPr txBox="1"/>
          <p:nvPr/>
        </p:nvSpPr>
        <p:spPr>
          <a:xfrm>
            <a:off x="1977603" y="-16909"/>
            <a:ext cx="525658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45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Trade Test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04FA09-59E1-BF25-6CB9-AAE0BE859720}"/>
              </a:ext>
            </a:extLst>
          </p:cNvPr>
          <p:cNvSpPr txBox="1"/>
          <p:nvPr/>
        </p:nvSpPr>
        <p:spPr>
          <a:xfrm>
            <a:off x="3070988" y="886201"/>
            <a:ext cx="306981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solidFill>
                  <a:schemeClr val="bg1"/>
                </a:solidFill>
                <a:latin typeface="Trebuchet MS" panose="020B0603020202020204" pitchFamily="34" charset="0"/>
              </a:rPr>
              <a:t>Trade:- Mineral Processing</a:t>
            </a:r>
          </a:p>
        </p:txBody>
      </p:sp>
      <p:pic>
        <p:nvPicPr>
          <p:cNvPr id="8" name="Picture 7" descr="A collage of people in a room&#10;&#10;Description automatically generated">
            <a:extLst>
              <a:ext uri="{FF2B5EF4-FFF2-40B4-BE49-F238E27FC236}">
                <a16:creationId xmlns:a16="http://schemas.microsoft.com/office/drawing/2014/main" id="{58D79CE0-98FB-E0FE-F7FF-4F585AF11D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88"/>
          <a:stretch/>
        </p:blipFill>
        <p:spPr>
          <a:xfrm>
            <a:off x="6354297" y="3147814"/>
            <a:ext cx="2697364" cy="1867037"/>
          </a:xfrm>
          <a:prstGeom prst="rect">
            <a:avLst/>
          </a:prstGeom>
        </p:spPr>
      </p:pic>
      <p:pic>
        <p:nvPicPr>
          <p:cNvPr id="11" name="Picture 10" descr="A group of men sitting at a table&#10;&#10;Description automatically generated">
            <a:extLst>
              <a:ext uri="{FF2B5EF4-FFF2-40B4-BE49-F238E27FC236}">
                <a16:creationId xmlns:a16="http://schemas.microsoft.com/office/drawing/2014/main" id="{AE3827D0-3895-41C3-10B7-7C1E138356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" y="1358486"/>
            <a:ext cx="3449818" cy="1707263"/>
          </a:xfrm>
          <a:prstGeom prst="rect">
            <a:avLst/>
          </a:prstGeom>
        </p:spPr>
      </p:pic>
      <p:pic>
        <p:nvPicPr>
          <p:cNvPr id="13" name="Picture 12" descr="A group of men standing in front of a red wall&#10;&#10;Description automatically generated">
            <a:extLst>
              <a:ext uri="{FF2B5EF4-FFF2-40B4-BE49-F238E27FC236}">
                <a16:creationId xmlns:a16="http://schemas.microsoft.com/office/drawing/2014/main" id="{2B5C1879-16AE-F190-EFDC-1A395BAAEA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3" y="3147814"/>
            <a:ext cx="3449818" cy="1867037"/>
          </a:xfrm>
          <a:prstGeom prst="rect">
            <a:avLst/>
          </a:prstGeom>
        </p:spPr>
      </p:pic>
      <p:pic>
        <p:nvPicPr>
          <p:cNvPr id="16" name="Picture 15" descr="Several men sitting at a table&#10;&#10;Description automatically generated">
            <a:extLst>
              <a:ext uri="{FF2B5EF4-FFF2-40B4-BE49-F238E27FC236}">
                <a16:creationId xmlns:a16="http://schemas.microsoft.com/office/drawing/2014/main" id="{2057402B-2840-2E1D-C7AC-EAFD960DEC3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22"/>
          <a:stretch/>
        </p:blipFill>
        <p:spPr>
          <a:xfrm>
            <a:off x="3561109" y="1358487"/>
            <a:ext cx="2690002" cy="1686374"/>
          </a:xfrm>
          <a:prstGeom prst="rect">
            <a:avLst/>
          </a:prstGeom>
        </p:spPr>
      </p:pic>
      <p:pic>
        <p:nvPicPr>
          <p:cNvPr id="9" name="Picture 8" descr="A group of men standing together&#10;&#10;Description automatically generated">
            <a:extLst>
              <a:ext uri="{FF2B5EF4-FFF2-40B4-BE49-F238E27FC236}">
                <a16:creationId xmlns:a16="http://schemas.microsoft.com/office/drawing/2014/main" id="{4BCAA403-F3BC-7881-859C-04AF6927D6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00"/>
          <a:stretch/>
        </p:blipFill>
        <p:spPr>
          <a:xfrm>
            <a:off x="6333483" y="1358486"/>
            <a:ext cx="2690002" cy="1674142"/>
          </a:xfrm>
          <a:prstGeom prst="rect">
            <a:avLst/>
          </a:prstGeom>
        </p:spPr>
      </p:pic>
      <p:pic>
        <p:nvPicPr>
          <p:cNvPr id="12" name="Picture 11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3922F929-F560-AF55-B537-45E1C4E622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110" y="3147814"/>
            <a:ext cx="2746446" cy="186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178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A4CD56-3102-CAF9-5398-7FF974686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350" y="-92546"/>
            <a:ext cx="1652452" cy="100452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A7FAB4-635F-4A9B-58AB-5309B644879B}"/>
              </a:ext>
            </a:extLst>
          </p:cNvPr>
          <p:cNvCxnSpPr/>
          <p:nvPr/>
        </p:nvCxnSpPr>
        <p:spPr>
          <a:xfrm>
            <a:off x="0" y="843558"/>
            <a:ext cx="9144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7C128C7-F5E5-C353-1BCC-96468D5BE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57" y="32656"/>
            <a:ext cx="839544" cy="7648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6A220B-641E-0024-436A-42E7912D4252}"/>
              </a:ext>
            </a:extLst>
          </p:cNvPr>
          <p:cNvSpPr txBox="1"/>
          <p:nvPr/>
        </p:nvSpPr>
        <p:spPr>
          <a:xfrm>
            <a:off x="1977603" y="-16909"/>
            <a:ext cx="525658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Trade Test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04FA09-59E1-BF25-6CB9-AAE0BE859720}"/>
              </a:ext>
            </a:extLst>
          </p:cNvPr>
          <p:cNvSpPr txBox="1"/>
          <p:nvPr/>
        </p:nvSpPr>
        <p:spPr>
          <a:xfrm>
            <a:off x="3070988" y="886201"/>
            <a:ext cx="306981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Trade:- Pump Operator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1E35CA-9B3A-00EA-4F97-A669F4E16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84" y="1315581"/>
            <a:ext cx="8925318" cy="370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A4CD56-3102-CAF9-5398-7FF974686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350" y="-92546"/>
            <a:ext cx="1652452" cy="100452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A7FAB4-635F-4A9B-58AB-5309B644879B}"/>
              </a:ext>
            </a:extLst>
          </p:cNvPr>
          <p:cNvCxnSpPr/>
          <p:nvPr/>
        </p:nvCxnSpPr>
        <p:spPr>
          <a:xfrm>
            <a:off x="0" y="1059582"/>
            <a:ext cx="9144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7C128C7-F5E5-C353-1BCC-96468D5BE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57" y="32656"/>
            <a:ext cx="839544" cy="7648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6A220B-641E-0024-436A-42E7912D4252}"/>
              </a:ext>
            </a:extLst>
          </p:cNvPr>
          <p:cNvSpPr txBox="1"/>
          <p:nvPr/>
        </p:nvSpPr>
        <p:spPr>
          <a:xfrm>
            <a:off x="971601" y="62916"/>
            <a:ext cx="66247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2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Summary Of Defensive Driving </a:t>
            </a:r>
          </a:p>
          <a:p>
            <a:pPr algn="ctr" defTabSz="685800">
              <a:defRPr/>
            </a:pPr>
            <a:r>
              <a:rPr lang="en-US" sz="32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&amp; Trade Test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A63D3D-DD9F-429E-B7B6-FFF54E3C4AA3}"/>
              </a:ext>
            </a:extLst>
          </p:cNvPr>
          <p:cNvSpPr txBox="1"/>
          <p:nvPr/>
        </p:nvSpPr>
        <p:spPr>
          <a:xfrm>
            <a:off x="2339752" y="1415590"/>
            <a:ext cx="4896544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C00000"/>
                </a:solidFill>
                <a:latin typeface="Trebuchet MS" panose="020B0603020202020204" pitchFamily="34" charset="0"/>
              </a:rPr>
              <a:t>Defensive Driving:</a:t>
            </a:r>
          </a:p>
          <a:p>
            <a:endParaRPr lang="en-IN" sz="900" dirty="0">
              <a:latin typeface="Trebuchet MS" panose="020B0603020202020204" pitchFamily="34" charset="0"/>
            </a:endParaRPr>
          </a:p>
          <a:p>
            <a:r>
              <a:rPr lang="en-IN" sz="2000" b="1" dirty="0">
                <a:solidFill>
                  <a:srgbClr val="002060"/>
                </a:solidFill>
                <a:latin typeface="Trebuchet MS" panose="020B0603020202020204" pitchFamily="34" charset="0"/>
              </a:rPr>
              <a:t>Region-1(EZMA) = 115</a:t>
            </a:r>
          </a:p>
          <a:p>
            <a:r>
              <a:rPr lang="en-IN" sz="2000" b="1" dirty="0">
                <a:solidFill>
                  <a:srgbClr val="002060"/>
                </a:solidFill>
                <a:latin typeface="Trebuchet MS" panose="020B0603020202020204" pitchFamily="34" charset="0"/>
              </a:rPr>
              <a:t>Region-1 (South </a:t>
            </a:r>
            <a:r>
              <a:rPr lang="en-IN" sz="2000" b="1" dirty="0" err="1">
                <a:solidFill>
                  <a:srgbClr val="002060"/>
                </a:solidFill>
                <a:latin typeface="Trebuchet MS" panose="020B0603020202020204" pitchFamily="34" charset="0"/>
              </a:rPr>
              <a:t>Kaliapani</a:t>
            </a:r>
            <a:r>
              <a:rPr lang="en-IN" sz="2000" b="1" dirty="0">
                <a:solidFill>
                  <a:srgbClr val="002060"/>
                </a:solidFill>
                <a:latin typeface="Trebuchet MS" panose="020B0603020202020204" pitchFamily="34" charset="0"/>
              </a:rPr>
              <a:t>) = </a:t>
            </a:r>
          </a:p>
          <a:p>
            <a:r>
              <a:rPr lang="en-IN" sz="2000" b="1" dirty="0">
                <a:solidFill>
                  <a:srgbClr val="002060"/>
                </a:solidFill>
                <a:latin typeface="Trebuchet MS" panose="020B0603020202020204" pitchFamily="34" charset="0"/>
              </a:rPr>
              <a:t>Region-2 (</a:t>
            </a:r>
            <a:r>
              <a:rPr lang="en-IN" sz="2000" b="1" dirty="0" err="1">
                <a:solidFill>
                  <a:srgbClr val="002060"/>
                </a:solidFill>
                <a:latin typeface="Trebuchet MS" panose="020B0603020202020204" pitchFamily="34" charset="0"/>
              </a:rPr>
              <a:t>Koira</a:t>
            </a:r>
            <a:r>
              <a:rPr lang="en-IN" sz="2000" b="1" dirty="0">
                <a:solidFill>
                  <a:srgbClr val="002060"/>
                </a:solidFill>
                <a:latin typeface="Trebuchet MS" panose="020B0603020202020204" pitchFamily="34" charset="0"/>
              </a:rPr>
              <a:t> ITI) = 74</a:t>
            </a:r>
          </a:p>
          <a:p>
            <a:endParaRPr lang="en-IN" sz="20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en-IN" sz="2000" b="1" dirty="0">
                <a:solidFill>
                  <a:srgbClr val="C00000"/>
                </a:solidFill>
                <a:latin typeface="Trebuchet MS" panose="020B0603020202020204" pitchFamily="34" charset="0"/>
              </a:rPr>
              <a:t>Trade Test:</a:t>
            </a:r>
          </a:p>
          <a:p>
            <a:endParaRPr lang="en-IN" sz="1000" b="1" dirty="0">
              <a:latin typeface="Trebuchet MS" panose="020B0603020202020204" pitchFamily="34" charset="0"/>
            </a:endParaRPr>
          </a:p>
          <a:p>
            <a:pPr marL="342900" indent="-342900">
              <a:buAutoNum type="arabicPeriod"/>
            </a:pPr>
            <a:r>
              <a:rPr lang="en-IN" sz="2000" b="1" dirty="0">
                <a:solidFill>
                  <a:srgbClr val="002060"/>
                </a:solidFill>
                <a:latin typeface="Trebuchet MS" panose="020B0603020202020204" pitchFamily="34" charset="0"/>
              </a:rPr>
              <a:t>No of Trades= 21</a:t>
            </a:r>
          </a:p>
          <a:p>
            <a:pPr marL="342900" indent="-342900">
              <a:buAutoNum type="arabicPeriod"/>
            </a:pPr>
            <a:r>
              <a:rPr lang="en-IN" sz="2000" b="1" dirty="0">
                <a:solidFill>
                  <a:srgbClr val="002060"/>
                </a:solidFill>
                <a:latin typeface="Trebuchet MS" panose="020B0603020202020204" pitchFamily="34" charset="0"/>
              </a:rPr>
              <a:t>No of Locations= 78</a:t>
            </a:r>
          </a:p>
          <a:p>
            <a:pPr marL="342900" indent="-342900">
              <a:buAutoNum type="arabicPeriod"/>
            </a:pPr>
            <a:r>
              <a:rPr lang="en-IN" sz="2000" b="1" dirty="0">
                <a:solidFill>
                  <a:srgbClr val="002060"/>
                </a:solidFill>
                <a:latin typeface="Trebuchet MS" panose="020B0603020202020204" pitchFamily="34" charset="0"/>
              </a:rPr>
              <a:t>No of Participants=</a:t>
            </a:r>
          </a:p>
          <a:p>
            <a:pPr marL="342900" indent="-342900">
              <a:buAutoNum type="arabicPeriod"/>
            </a:pPr>
            <a:r>
              <a:rPr lang="en-IN" sz="2000" b="1" dirty="0">
                <a:solidFill>
                  <a:srgbClr val="002060"/>
                </a:solidFill>
                <a:latin typeface="Trebuchet MS" panose="020B0603020202020204" pitchFamily="34" charset="0"/>
              </a:rPr>
              <a:t>No of Jury Members Attended= 205</a:t>
            </a:r>
            <a:endParaRPr lang="en-IN" sz="2000" dirty="0">
              <a:latin typeface="Trebuchet MS" panose="020B0603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DFDD518-04AC-D893-E330-24AA0B83E2B9}"/>
              </a:ext>
            </a:extLst>
          </p:cNvPr>
          <p:cNvGraphicFramePr>
            <a:graphicFrameLocks noGrp="1"/>
          </p:cNvGraphicFramePr>
          <p:nvPr/>
        </p:nvGraphicFramePr>
        <p:xfrm>
          <a:off x="323528" y="1380857"/>
          <a:ext cx="8496944" cy="344424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354057">
                  <a:extLst>
                    <a:ext uri="{9D8B030D-6E8A-4147-A177-3AD203B41FA5}">
                      <a16:colId xmlns:a16="http://schemas.microsoft.com/office/drawing/2014/main" val="3897724569"/>
                    </a:ext>
                  </a:extLst>
                </a:gridCol>
                <a:gridCol w="2012434">
                  <a:extLst>
                    <a:ext uri="{9D8B030D-6E8A-4147-A177-3AD203B41FA5}">
                      <a16:colId xmlns:a16="http://schemas.microsoft.com/office/drawing/2014/main" val="2842353450"/>
                    </a:ext>
                  </a:extLst>
                </a:gridCol>
                <a:gridCol w="1765659">
                  <a:extLst>
                    <a:ext uri="{9D8B030D-6E8A-4147-A177-3AD203B41FA5}">
                      <a16:colId xmlns:a16="http://schemas.microsoft.com/office/drawing/2014/main" val="2291968099"/>
                    </a:ext>
                  </a:extLst>
                </a:gridCol>
                <a:gridCol w="1364794">
                  <a:extLst>
                    <a:ext uri="{9D8B030D-6E8A-4147-A177-3AD203B41FA5}">
                      <a16:colId xmlns:a16="http://schemas.microsoft.com/office/drawing/2014/main" val="2417377084"/>
                    </a:ext>
                  </a:extLst>
                </a:gridCol>
              </a:tblGrid>
              <a:tr h="22698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Defensive Driving Participants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Region-1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Region-2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Total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8238663"/>
                  </a:ext>
                </a:extLst>
              </a:tr>
              <a:tr h="226985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 EZMA- Barbil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115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227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1828204"/>
                  </a:ext>
                </a:extLst>
              </a:tr>
              <a:tr h="226985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1" dirty="0">
                          <a:solidFill>
                            <a:srgbClr val="002060"/>
                          </a:solidFill>
                          <a:latin typeface="Trebuchet MS" panose="020B0603020202020204" pitchFamily="34" charset="0"/>
                        </a:rPr>
                        <a:t> South </a:t>
                      </a:r>
                      <a:r>
                        <a:rPr lang="en-IN" sz="1600" b="1" dirty="0" err="1">
                          <a:solidFill>
                            <a:srgbClr val="002060"/>
                          </a:solidFill>
                          <a:latin typeface="Trebuchet MS" panose="020B0603020202020204" pitchFamily="34" charset="0"/>
                        </a:rPr>
                        <a:t>Kaliapani</a:t>
                      </a:r>
                      <a:endParaRPr lang="en-US" sz="1600" b="1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b="1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075722"/>
                  </a:ext>
                </a:extLst>
              </a:tr>
              <a:tr h="226985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1" dirty="0">
                          <a:solidFill>
                            <a:srgbClr val="002060"/>
                          </a:solidFill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en-IN" sz="1600" b="1" dirty="0" err="1">
                          <a:solidFill>
                            <a:srgbClr val="002060"/>
                          </a:solidFill>
                          <a:latin typeface="Trebuchet MS" panose="020B0603020202020204" pitchFamily="34" charset="0"/>
                        </a:rPr>
                        <a:t>Koira</a:t>
                      </a:r>
                      <a:r>
                        <a:rPr lang="en-IN" sz="1600" b="1" dirty="0">
                          <a:solidFill>
                            <a:srgbClr val="002060"/>
                          </a:solidFill>
                          <a:latin typeface="Trebuchet MS" panose="020B0603020202020204" pitchFamily="34" charset="0"/>
                        </a:rPr>
                        <a:t> ITI</a:t>
                      </a:r>
                      <a:endParaRPr lang="en-US" sz="1600" b="1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7752714"/>
                  </a:ext>
                </a:extLst>
              </a:tr>
              <a:tr h="226985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Trade Test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Region-1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Region-2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Total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732830"/>
                  </a:ext>
                </a:extLst>
              </a:tr>
              <a:tr h="226985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No of Trade Tests Conducted: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7947514"/>
                  </a:ext>
                </a:extLst>
              </a:tr>
              <a:tr h="226985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No of Trade Tests Locations: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7093606"/>
                  </a:ext>
                </a:extLst>
              </a:tr>
              <a:tr h="226985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No of participants attended: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650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505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1155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389299"/>
                  </a:ext>
                </a:extLst>
              </a:tr>
              <a:tr h="226985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No of Jury members attended: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111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205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5395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9072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9B173CA-CC48-B647-8FB7-6AEF44E0B0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561042"/>
              </p:ext>
            </p:extLst>
          </p:nvPr>
        </p:nvGraphicFramePr>
        <p:xfrm>
          <a:off x="359532" y="1707655"/>
          <a:ext cx="8424935" cy="2845685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456384">
                  <a:extLst>
                    <a:ext uri="{9D8B030D-6E8A-4147-A177-3AD203B41FA5}">
                      <a16:colId xmlns:a16="http://schemas.microsoft.com/office/drawing/2014/main" val="3897724569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84235345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291968099"/>
                    </a:ext>
                  </a:extLst>
                </a:gridCol>
                <a:gridCol w="1584175">
                  <a:extLst>
                    <a:ext uri="{9D8B030D-6E8A-4147-A177-3AD203B41FA5}">
                      <a16:colId xmlns:a16="http://schemas.microsoft.com/office/drawing/2014/main" val="1326579916"/>
                    </a:ext>
                  </a:extLst>
                </a:gridCol>
              </a:tblGrid>
              <a:tr h="375255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Mine’s Participation Fees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Region-1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Region-2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Total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8238663"/>
                  </a:ext>
                </a:extLst>
              </a:tr>
              <a:tr h="343984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 No of mines paid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105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1828204"/>
                  </a:ext>
                </a:extLst>
              </a:tr>
              <a:tr h="343984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1" dirty="0">
                          <a:solidFill>
                            <a:srgbClr val="002060"/>
                          </a:solidFill>
                          <a:latin typeface="Trebuchet MS" panose="020B0603020202020204" pitchFamily="34" charset="0"/>
                        </a:rPr>
                        <a:t> No of mines yet to pay</a:t>
                      </a:r>
                      <a:endParaRPr lang="en-US" sz="1600" b="1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07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04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075722"/>
                  </a:ext>
                </a:extLst>
              </a:tr>
              <a:tr h="343984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1" dirty="0">
                          <a:solidFill>
                            <a:srgbClr val="002060"/>
                          </a:solidFill>
                          <a:latin typeface="Trebuchet MS" panose="020B0603020202020204" pitchFamily="34" charset="0"/>
                        </a:rPr>
                        <a:t> Total</a:t>
                      </a:r>
                      <a:endParaRPr lang="en-US" sz="1600" b="1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69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116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7752714"/>
                  </a:ext>
                </a:extLst>
              </a:tr>
              <a:tr h="375255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Contractor Participation Fees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Region-1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Region-2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Total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1126703"/>
                  </a:ext>
                </a:extLst>
              </a:tr>
              <a:tr h="343984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Mines wise contractors paid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7111967"/>
                  </a:ext>
                </a:extLst>
              </a:tr>
              <a:tr h="375255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Advertisement Fees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Region-1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Region-2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Total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732830"/>
                  </a:ext>
                </a:extLst>
              </a:tr>
              <a:tr h="343984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 No of Mines Paid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07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794751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87E8984-C006-B046-B31D-E9A7D8C30D92}"/>
              </a:ext>
            </a:extLst>
          </p:cNvPr>
          <p:cNvSpPr txBox="1"/>
          <p:nvPr/>
        </p:nvSpPr>
        <p:spPr>
          <a:xfrm>
            <a:off x="1187624" y="132928"/>
            <a:ext cx="66247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2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Summary of Participation &amp; Advertisement Fees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582BE12-0B18-D3F5-3433-DB75F9BD3825}"/>
              </a:ext>
            </a:extLst>
          </p:cNvPr>
          <p:cNvCxnSpPr/>
          <p:nvPr/>
        </p:nvCxnSpPr>
        <p:spPr>
          <a:xfrm>
            <a:off x="0" y="1217886"/>
            <a:ext cx="9144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B33A9D5C-7B11-2A4B-4746-9E4BBC16F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1548" y="127065"/>
            <a:ext cx="1652452" cy="1004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280D38-A9AA-9D23-7F9B-DB31008D5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22696"/>
            <a:ext cx="1008112" cy="91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226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9B173CA-CC48-B647-8FB7-6AEF44E0B0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213840"/>
              </p:ext>
            </p:extLst>
          </p:nvPr>
        </p:nvGraphicFramePr>
        <p:xfrm>
          <a:off x="359532" y="1995686"/>
          <a:ext cx="8424935" cy="178246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456384">
                  <a:extLst>
                    <a:ext uri="{9D8B030D-6E8A-4147-A177-3AD203B41FA5}">
                      <a16:colId xmlns:a16="http://schemas.microsoft.com/office/drawing/2014/main" val="3897724569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84235345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291968099"/>
                    </a:ext>
                  </a:extLst>
                </a:gridCol>
                <a:gridCol w="1584175">
                  <a:extLst>
                    <a:ext uri="{9D8B030D-6E8A-4147-A177-3AD203B41FA5}">
                      <a16:colId xmlns:a16="http://schemas.microsoft.com/office/drawing/2014/main" val="1326579916"/>
                    </a:ext>
                  </a:extLst>
                </a:gridCol>
              </a:tblGrid>
              <a:tr h="375255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Participation Fees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Region-1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Region-2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Total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8238663"/>
                  </a:ext>
                </a:extLst>
              </a:tr>
              <a:tr h="343984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Mines paid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27.62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19.80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47.42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1828204"/>
                  </a:ext>
                </a:extLst>
              </a:tr>
              <a:tr h="343984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1" dirty="0">
                          <a:solidFill>
                            <a:srgbClr val="002060"/>
                          </a:solidFill>
                          <a:latin typeface="Trebuchet MS" panose="020B0603020202020204" pitchFamily="34" charset="0"/>
                        </a:rPr>
                        <a:t>Contractors paid</a:t>
                      </a:r>
                      <a:endParaRPr lang="en-US" sz="1600" b="1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10.56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5.11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15.67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075722"/>
                  </a:ext>
                </a:extLst>
              </a:tr>
              <a:tr h="343984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1" dirty="0">
                          <a:solidFill>
                            <a:srgbClr val="002060"/>
                          </a:solidFill>
                          <a:latin typeface="Trebuchet MS" panose="020B0603020202020204" pitchFamily="34" charset="0"/>
                        </a:rPr>
                        <a:t> Advertisement</a:t>
                      </a:r>
                      <a:endParaRPr lang="en-US" sz="1600" b="1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1.15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0.60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1.75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7752714"/>
                  </a:ext>
                </a:extLst>
              </a:tr>
              <a:tr h="375255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39.33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25.51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64.84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112670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87E8984-C006-B046-B31D-E9A7D8C30D92}"/>
              </a:ext>
            </a:extLst>
          </p:cNvPr>
          <p:cNvSpPr txBox="1"/>
          <p:nvPr/>
        </p:nvSpPr>
        <p:spPr>
          <a:xfrm>
            <a:off x="1187624" y="132928"/>
            <a:ext cx="66247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2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Summary of Participation &amp; Advertisement Fees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582BE12-0B18-D3F5-3433-DB75F9BD3825}"/>
              </a:ext>
            </a:extLst>
          </p:cNvPr>
          <p:cNvCxnSpPr/>
          <p:nvPr/>
        </p:nvCxnSpPr>
        <p:spPr>
          <a:xfrm>
            <a:off x="0" y="1217886"/>
            <a:ext cx="9144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B33A9D5C-7B11-2A4B-4746-9E4BBC16F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1548" y="127065"/>
            <a:ext cx="1652452" cy="1004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280D38-A9AA-9D23-7F9B-DB31008D5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22696"/>
            <a:ext cx="1008112" cy="9184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59BEFA-7344-D94A-C638-3DC7DFDC7D99}"/>
              </a:ext>
            </a:extLst>
          </p:cNvPr>
          <p:cNvSpPr txBox="1"/>
          <p:nvPr/>
        </p:nvSpPr>
        <p:spPr>
          <a:xfrm>
            <a:off x="7236296" y="156688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Figures in Lacs</a:t>
            </a:r>
          </a:p>
        </p:txBody>
      </p:sp>
    </p:spTree>
    <p:extLst>
      <p:ext uri="{BB962C8B-B14F-4D97-AF65-F5344CB8AC3E}">
        <p14:creationId xmlns:p14="http://schemas.microsoft.com/office/powerpoint/2010/main" val="3054922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A4CD56-3102-CAF9-5398-7FF974686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350" y="-92546"/>
            <a:ext cx="1652452" cy="100452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A7FAB4-635F-4A9B-58AB-5309B644879B}"/>
              </a:ext>
            </a:extLst>
          </p:cNvPr>
          <p:cNvCxnSpPr/>
          <p:nvPr/>
        </p:nvCxnSpPr>
        <p:spPr>
          <a:xfrm>
            <a:off x="0" y="1163784"/>
            <a:ext cx="9144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7C128C7-F5E5-C353-1BCC-96468D5BE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57" y="32656"/>
            <a:ext cx="839544" cy="7648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6A220B-641E-0024-436A-42E7912D4252}"/>
              </a:ext>
            </a:extLst>
          </p:cNvPr>
          <p:cNvSpPr txBox="1"/>
          <p:nvPr/>
        </p:nvSpPr>
        <p:spPr>
          <a:xfrm>
            <a:off x="827584" y="300950"/>
            <a:ext cx="6840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Best Accident free, PSC, Woman, Transgender Nominations &amp; Souvenir Articles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4331A25-E347-D5E6-80C1-FE129E14B962}"/>
              </a:ext>
            </a:extLst>
          </p:cNvPr>
          <p:cNvGraphicFramePr>
            <a:graphicFrameLocks noGrp="1"/>
          </p:cNvGraphicFramePr>
          <p:nvPr/>
        </p:nvGraphicFramePr>
        <p:xfrm>
          <a:off x="152973" y="1731428"/>
          <a:ext cx="3384376" cy="134112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val="2400908254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146253447"/>
                    </a:ext>
                  </a:extLst>
                </a:gridCol>
              </a:tblGrid>
              <a:tr h="257427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Mines Submitted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Nos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0291418"/>
                  </a:ext>
                </a:extLst>
              </a:tr>
              <a:tr h="257427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Region-1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0382381"/>
                  </a:ext>
                </a:extLst>
              </a:tr>
              <a:tr h="257427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Region-2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5794524"/>
                  </a:ext>
                </a:extLst>
              </a:tr>
              <a:tr h="257427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Total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2494629"/>
                  </a:ext>
                </a:extLst>
              </a:tr>
            </a:tbl>
          </a:graphicData>
        </a:graphic>
      </p:graphicFrame>
      <p:sp>
        <p:nvSpPr>
          <p:cNvPr id="7" name="Star: 10 Points 6">
            <a:extLst>
              <a:ext uri="{FF2B5EF4-FFF2-40B4-BE49-F238E27FC236}">
                <a16:creationId xmlns:a16="http://schemas.microsoft.com/office/drawing/2014/main" id="{40CEAF00-4A2B-B614-582B-1767CA0F0466}"/>
              </a:ext>
            </a:extLst>
          </p:cNvPr>
          <p:cNvSpPr/>
          <p:nvPr/>
        </p:nvSpPr>
        <p:spPr>
          <a:xfrm>
            <a:off x="971601" y="1183156"/>
            <a:ext cx="2140878" cy="524497"/>
          </a:xfrm>
          <a:prstGeom prst="star10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rebuchet MS" panose="020B0603020202020204" pitchFamily="34" charset="0"/>
              </a:rPr>
              <a:t>Nominations</a:t>
            </a:r>
          </a:p>
        </p:txBody>
      </p:sp>
      <p:sp>
        <p:nvSpPr>
          <p:cNvPr id="9" name="Star: 10 Points 8">
            <a:extLst>
              <a:ext uri="{FF2B5EF4-FFF2-40B4-BE49-F238E27FC236}">
                <a16:creationId xmlns:a16="http://schemas.microsoft.com/office/drawing/2014/main" id="{469389EE-DBC4-54D5-FACF-687D37C19E06}"/>
              </a:ext>
            </a:extLst>
          </p:cNvPr>
          <p:cNvSpPr/>
          <p:nvPr/>
        </p:nvSpPr>
        <p:spPr>
          <a:xfrm>
            <a:off x="5403924" y="1174317"/>
            <a:ext cx="2140878" cy="524495"/>
          </a:xfrm>
          <a:prstGeom prst="star10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rebuchet MS" panose="020B0603020202020204" pitchFamily="34" charset="0"/>
              </a:rPr>
              <a:t>Articles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F61F5F4-4FEE-D09B-3B96-09D88DEBC9C2}"/>
              </a:ext>
            </a:extLst>
          </p:cNvPr>
          <p:cNvGraphicFramePr>
            <a:graphicFrameLocks noGrp="1"/>
          </p:cNvGraphicFramePr>
          <p:nvPr/>
        </p:nvGraphicFramePr>
        <p:xfrm>
          <a:off x="3890154" y="1731428"/>
          <a:ext cx="5100873" cy="134112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800308">
                  <a:extLst>
                    <a:ext uri="{9D8B030D-6E8A-4147-A177-3AD203B41FA5}">
                      <a16:colId xmlns:a16="http://schemas.microsoft.com/office/drawing/2014/main" val="2400908254"/>
                    </a:ext>
                  </a:extLst>
                </a:gridCol>
                <a:gridCol w="675116">
                  <a:extLst>
                    <a:ext uri="{9D8B030D-6E8A-4147-A177-3AD203B41FA5}">
                      <a16:colId xmlns:a16="http://schemas.microsoft.com/office/drawing/2014/main" val="2146253447"/>
                    </a:ext>
                  </a:extLst>
                </a:gridCol>
                <a:gridCol w="900154">
                  <a:extLst>
                    <a:ext uri="{9D8B030D-6E8A-4147-A177-3AD203B41FA5}">
                      <a16:colId xmlns:a16="http://schemas.microsoft.com/office/drawing/2014/main" val="4146263264"/>
                    </a:ext>
                  </a:extLst>
                </a:gridCol>
                <a:gridCol w="900154">
                  <a:extLst>
                    <a:ext uri="{9D8B030D-6E8A-4147-A177-3AD203B41FA5}">
                      <a16:colId xmlns:a16="http://schemas.microsoft.com/office/drawing/2014/main" val="2153743674"/>
                    </a:ext>
                  </a:extLst>
                </a:gridCol>
                <a:gridCol w="825141">
                  <a:extLst>
                    <a:ext uri="{9D8B030D-6E8A-4147-A177-3AD203B41FA5}">
                      <a16:colId xmlns:a16="http://schemas.microsoft.com/office/drawing/2014/main" val="2685357826"/>
                    </a:ext>
                  </a:extLst>
                </a:gridCol>
              </a:tblGrid>
              <a:tr h="221882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Mines Submitted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Nos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English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Hindi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Odia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0291418"/>
                  </a:ext>
                </a:extLst>
              </a:tr>
              <a:tr h="182369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Region-1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0382381"/>
                  </a:ext>
                </a:extLst>
              </a:tr>
              <a:tr h="182369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Region-2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06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rebuchet MS" panose="020B0603020202020204" pitchFamily="34" charset="0"/>
                        </a:rPr>
                        <a:t>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5794524"/>
                  </a:ext>
                </a:extLst>
              </a:tr>
              <a:tr h="182369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Total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2568885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027DB78-1194-8774-B4AB-F8CC2A4F9C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0085212"/>
              </p:ext>
            </p:extLst>
          </p:nvPr>
        </p:nvGraphicFramePr>
        <p:xfrm>
          <a:off x="1845161" y="3123414"/>
          <a:ext cx="5100873" cy="193548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654831">
                  <a:extLst>
                    <a:ext uri="{9D8B030D-6E8A-4147-A177-3AD203B41FA5}">
                      <a16:colId xmlns:a16="http://schemas.microsoft.com/office/drawing/2014/main" val="2400908254"/>
                    </a:ext>
                  </a:extLst>
                </a:gridCol>
                <a:gridCol w="2446042">
                  <a:extLst>
                    <a:ext uri="{9D8B030D-6E8A-4147-A177-3AD203B41FA5}">
                      <a16:colId xmlns:a16="http://schemas.microsoft.com/office/drawing/2014/main" val="2146253447"/>
                    </a:ext>
                  </a:extLst>
                </a:gridCol>
              </a:tblGrid>
              <a:tr h="179432"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Name of Mines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No of Articles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0291418"/>
                  </a:ext>
                </a:extLst>
              </a:tr>
              <a:tr h="166615">
                <a:tc>
                  <a:txBody>
                    <a:bodyPr/>
                    <a:lstStyle/>
                    <a:p>
                      <a:r>
                        <a:rPr lang="en-US" sz="800" b="1" dirty="0">
                          <a:latin typeface="Trebuchet MS" panose="020B0603020202020204" pitchFamily="34" charset="0"/>
                        </a:rPr>
                        <a:t>OMC Ltd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latin typeface="Trebuchet MS" panose="020B0603020202020204" pitchFamily="34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0382381"/>
                  </a:ext>
                </a:extLst>
              </a:tr>
              <a:tr h="166615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latin typeface="Trebuchet MS" panose="020B0603020202020204" pitchFamily="34" charset="0"/>
                        </a:rPr>
                        <a:t>Tata Steel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latin typeface="Trebuchet MS" panose="020B0603020202020204" pitchFamily="34" charset="0"/>
                        </a:rPr>
                        <a:t>07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5794524"/>
                  </a:ext>
                </a:extLst>
              </a:tr>
              <a:tr h="166615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latin typeface="Trebuchet MS" panose="020B0603020202020204" pitchFamily="34" charset="0"/>
                        </a:rPr>
                        <a:t>AMNS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latin typeface="Trebuchet MS" panose="020B0603020202020204" pitchFamily="34" charset="0"/>
                        </a:rPr>
                        <a:t>03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8776488"/>
                  </a:ext>
                </a:extLst>
              </a:tr>
              <a:tr h="166615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latin typeface="Trebuchet MS" panose="020B0603020202020204" pitchFamily="34" charset="0"/>
                        </a:rPr>
                        <a:t>JSW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latin typeface="Trebuchet MS" panose="020B0603020202020204" pitchFamily="34" charset="0"/>
                        </a:rPr>
                        <a:t>02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5873992"/>
                  </a:ext>
                </a:extLst>
              </a:tr>
              <a:tr h="166615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latin typeface="Trebuchet MS" panose="020B0603020202020204" pitchFamily="34" charset="0"/>
                        </a:rPr>
                        <a:t>JSPL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latin typeface="Trebuchet MS" panose="020B0603020202020204" pitchFamily="34" charset="0"/>
                        </a:rPr>
                        <a:t>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816101"/>
                  </a:ext>
                </a:extLst>
              </a:tr>
              <a:tr h="166615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 err="1">
                          <a:latin typeface="Trebuchet MS" panose="020B0603020202020204" pitchFamily="34" charset="0"/>
                        </a:rPr>
                        <a:t>Rungta</a:t>
                      </a:r>
                      <a:r>
                        <a:rPr lang="en-US" sz="800" b="1" dirty="0">
                          <a:latin typeface="Trebuchet MS" panose="020B0603020202020204" pitchFamily="34" charset="0"/>
                        </a:rPr>
                        <a:t> &amp; Sons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latin typeface="Trebuchet MS" panose="020B0603020202020204" pitchFamily="34" charset="0"/>
                        </a:rPr>
                        <a:t>02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4786384"/>
                  </a:ext>
                </a:extLst>
              </a:tr>
              <a:tr h="166615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latin typeface="Trebuchet MS" panose="020B0603020202020204" pitchFamily="34" charset="0"/>
                        </a:rPr>
                        <a:t>Utkal </a:t>
                      </a:r>
                      <a:r>
                        <a:rPr lang="en-US" sz="800" b="1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Polyclinic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latin typeface="Trebuchet MS" panose="020B0603020202020204" pitchFamily="34" charset="0"/>
                        </a:rPr>
                        <a:t>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5743653"/>
                  </a:ext>
                </a:extLst>
              </a:tr>
              <a:tr h="166615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Debabrata Behera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25688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48179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A4CD56-3102-CAF9-5398-7FF974686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350" y="-92546"/>
            <a:ext cx="1652452" cy="100452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A7FAB4-635F-4A9B-58AB-5309B644879B}"/>
              </a:ext>
            </a:extLst>
          </p:cNvPr>
          <p:cNvCxnSpPr/>
          <p:nvPr/>
        </p:nvCxnSpPr>
        <p:spPr>
          <a:xfrm>
            <a:off x="0" y="1163784"/>
            <a:ext cx="9144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7C128C7-F5E5-C353-1BCC-96468D5BE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57" y="32656"/>
            <a:ext cx="839544" cy="7648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6A220B-641E-0024-436A-42E7912D4252}"/>
              </a:ext>
            </a:extLst>
          </p:cNvPr>
          <p:cNvSpPr txBox="1"/>
          <p:nvPr/>
        </p:nvSpPr>
        <p:spPr>
          <a:xfrm>
            <a:off x="971601" y="100567"/>
            <a:ext cx="66247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2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Nomination of First-Aid &amp; Quiz Competition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4331A25-E347-D5E6-80C1-FE129E14B962}"/>
              </a:ext>
            </a:extLst>
          </p:cNvPr>
          <p:cNvGraphicFramePr>
            <a:graphicFrameLocks noGrp="1"/>
          </p:cNvGraphicFramePr>
          <p:nvPr/>
        </p:nvGraphicFramePr>
        <p:xfrm>
          <a:off x="344598" y="2355726"/>
          <a:ext cx="4020172" cy="147828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796036">
                  <a:extLst>
                    <a:ext uri="{9D8B030D-6E8A-4147-A177-3AD203B41FA5}">
                      <a16:colId xmlns:a16="http://schemas.microsoft.com/office/drawing/2014/main" val="2400908254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1462534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No of Mines Submitted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Nos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0291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rebuchet MS" panose="020B0603020202020204" pitchFamily="34" charset="0"/>
                        </a:rPr>
                        <a:t>Region-1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rebuchet MS" panose="020B0603020202020204" pitchFamily="34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03823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Trebuchet MS" panose="020B0603020202020204" pitchFamily="34" charset="0"/>
                        </a:rPr>
                        <a:t>Region-2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rebuchet MS" panose="020B0603020202020204" pitchFamily="34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5794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Total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2494629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ED07F58-D718-9DCA-B446-E60E9D47A378}"/>
              </a:ext>
            </a:extLst>
          </p:cNvPr>
          <p:cNvGraphicFramePr>
            <a:graphicFrameLocks noGrp="1"/>
          </p:cNvGraphicFramePr>
          <p:nvPr/>
        </p:nvGraphicFramePr>
        <p:xfrm>
          <a:off x="4860032" y="2355726"/>
          <a:ext cx="4020172" cy="147828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796036">
                  <a:extLst>
                    <a:ext uri="{9D8B030D-6E8A-4147-A177-3AD203B41FA5}">
                      <a16:colId xmlns:a16="http://schemas.microsoft.com/office/drawing/2014/main" val="2400908254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1462534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No of Mines Submitted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Nos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0291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rebuchet MS" panose="020B0603020202020204" pitchFamily="34" charset="0"/>
                        </a:rPr>
                        <a:t>Region-1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rebuchet MS" panose="020B0603020202020204" pitchFamily="34" charset="0"/>
                        </a:rPr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03823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Trebuchet MS" panose="020B0603020202020204" pitchFamily="34" charset="0"/>
                        </a:rPr>
                        <a:t>Region-2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rebuchet MS" panose="020B0603020202020204" pitchFamily="34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5794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Total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2494629"/>
                  </a:ext>
                </a:extLst>
              </a:tr>
            </a:tbl>
          </a:graphicData>
        </a:graphic>
      </p:graphicFrame>
      <p:sp>
        <p:nvSpPr>
          <p:cNvPr id="11" name="Star: 10 Points 10">
            <a:extLst>
              <a:ext uri="{FF2B5EF4-FFF2-40B4-BE49-F238E27FC236}">
                <a16:creationId xmlns:a16="http://schemas.microsoft.com/office/drawing/2014/main" id="{1D5E70FA-55A6-F00C-4E7A-3F21B114AB00}"/>
              </a:ext>
            </a:extLst>
          </p:cNvPr>
          <p:cNvSpPr/>
          <p:nvPr/>
        </p:nvSpPr>
        <p:spPr>
          <a:xfrm>
            <a:off x="1545954" y="1439126"/>
            <a:ext cx="1617460" cy="768990"/>
          </a:xfrm>
          <a:prstGeom prst="star10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First-Aid</a:t>
            </a:r>
          </a:p>
        </p:txBody>
      </p:sp>
      <p:sp>
        <p:nvSpPr>
          <p:cNvPr id="13" name="Star: 10 Points 12">
            <a:extLst>
              <a:ext uri="{FF2B5EF4-FFF2-40B4-BE49-F238E27FC236}">
                <a16:creationId xmlns:a16="http://schemas.microsoft.com/office/drawing/2014/main" id="{9B0AD7CD-29BE-1095-61DC-68D4518B01BD}"/>
              </a:ext>
            </a:extLst>
          </p:cNvPr>
          <p:cNvSpPr/>
          <p:nvPr/>
        </p:nvSpPr>
        <p:spPr>
          <a:xfrm>
            <a:off x="5754890" y="1471661"/>
            <a:ext cx="1617460" cy="768990"/>
          </a:xfrm>
          <a:prstGeom prst="star10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Quiz</a:t>
            </a:r>
          </a:p>
        </p:txBody>
      </p:sp>
    </p:spTree>
    <p:extLst>
      <p:ext uri="{BB962C8B-B14F-4D97-AF65-F5344CB8AC3E}">
        <p14:creationId xmlns:p14="http://schemas.microsoft.com/office/powerpoint/2010/main" val="24674597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04EC34-0341-06D5-5EBD-7F8F8AD1E13F}"/>
              </a:ext>
            </a:extLst>
          </p:cNvPr>
          <p:cNvSpPr txBox="1"/>
          <p:nvPr/>
        </p:nvSpPr>
        <p:spPr>
          <a:xfrm>
            <a:off x="24794" y="267494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6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Mode of Inspection marksheet/ result communications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D86C24-4C76-1616-A7E7-E672DAD04012}"/>
              </a:ext>
            </a:extLst>
          </p:cNvPr>
          <p:cNvSpPr txBox="1"/>
          <p:nvPr/>
        </p:nvSpPr>
        <p:spPr>
          <a:xfrm>
            <a:off x="1115616" y="1848475"/>
            <a:ext cx="66247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4400" b="1" u="sng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Mail-ID</a:t>
            </a:r>
          </a:p>
          <a:p>
            <a:pPr algn="ctr" defTabSz="685800">
              <a:defRPr/>
            </a:pPr>
            <a:endParaRPr lang="en-US" sz="4400" b="1" u="sng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3199943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B1C642-4A54-BD62-80AB-0A02223FA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4908" y="-59137"/>
            <a:ext cx="1097035" cy="6668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D2C578-421E-3698-AEC7-41DE5B196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57" y="32657"/>
            <a:ext cx="731985" cy="6668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DC1C2E-B0F5-8873-775A-9B031AB082BE}"/>
              </a:ext>
            </a:extLst>
          </p:cNvPr>
          <p:cNvSpPr txBox="1"/>
          <p:nvPr/>
        </p:nvSpPr>
        <p:spPr>
          <a:xfrm>
            <a:off x="2943428" y="51470"/>
            <a:ext cx="3257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6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AGENDA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9A93AF7-3AD1-C665-7A5E-251BA0D4E5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6615945"/>
              </p:ext>
            </p:extLst>
          </p:nvPr>
        </p:nvGraphicFramePr>
        <p:xfrm>
          <a:off x="179512" y="699542"/>
          <a:ext cx="8712967" cy="432816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719419">
                  <a:extLst>
                    <a:ext uri="{9D8B030D-6E8A-4147-A177-3AD203B41FA5}">
                      <a16:colId xmlns:a16="http://schemas.microsoft.com/office/drawing/2014/main" val="2404714698"/>
                    </a:ext>
                  </a:extLst>
                </a:gridCol>
                <a:gridCol w="6748839">
                  <a:extLst>
                    <a:ext uri="{9D8B030D-6E8A-4147-A177-3AD203B41FA5}">
                      <a16:colId xmlns:a16="http://schemas.microsoft.com/office/drawing/2014/main" val="859847940"/>
                    </a:ext>
                  </a:extLst>
                </a:gridCol>
                <a:gridCol w="1244709">
                  <a:extLst>
                    <a:ext uri="{9D8B030D-6E8A-4147-A177-3AD203B41FA5}">
                      <a16:colId xmlns:a16="http://schemas.microsoft.com/office/drawing/2014/main" val="3177173815"/>
                    </a:ext>
                  </a:extLst>
                </a:gridCol>
              </a:tblGrid>
              <a:tr h="300513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Sl. no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Description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Time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287331"/>
                  </a:ext>
                </a:extLst>
              </a:tr>
              <a:tr h="247923"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050" b="1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Welcome to Guests &amp; Lighting of Lamp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1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9818434"/>
                  </a:ext>
                </a:extLst>
              </a:tr>
              <a:tr h="247923"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1 Minute Silence in the memory of all Miners those Sacrificed their lives during service.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1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2268070"/>
                  </a:ext>
                </a:extLst>
              </a:tr>
              <a:tr h="247923"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05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</a:rPr>
                        <a:t>Address by DMS Region-1 &amp; Chairman of 42nd AMSWCC-2024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1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0750430"/>
                  </a:ext>
                </a:extLst>
              </a:tr>
              <a:tr h="247923"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050" b="1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Sharing of Events (Defensive driving &amp; Trade tests).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1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3555738"/>
                  </a:ext>
                </a:extLst>
              </a:tr>
              <a:tr h="247923"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050" b="1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Status of Participation &amp; Advertisement fees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1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2884733"/>
                  </a:ext>
                </a:extLst>
              </a:tr>
              <a:tr h="247923"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IN" sz="105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</a:rPr>
                        <a:t>Status of nomination for accident-free workers, PSC member, best women employee &amp; transgender.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50" b="1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3200790"/>
                  </a:ext>
                </a:extLst>
              </a:tr>
              <a:tr h="247923"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050" b="1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Status of souvenir articles from Mines.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1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6787117"/>
                  </a:ext>
                </a:extLst>
              </a:tr>
              <a:tr h="247923"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05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</a:rPr>
                        <a:t>Status of nomination for first aid &amp; quiz competition.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1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0467575"/>
                  </a:ext>
                </a:extLst>
              </a:tr>
              <a:tr h="247923"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050" b="1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Status on Lifetime Achievement Nominations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1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1175118"/>
                  </a:ext>
                </a:extLst>
              </a:tr>
              <a:tr h="247923"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050" b="1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Discussion on Mines Inspection, GVTC &amp; OHC Inspection Schedule &amp; feedback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1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9082369"/>
                  </a:ext>
                </a:extLst>
              </a:tr>
              <a:tr h="247923"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050" b="1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Discussion on Marksheet for Mine Inspection, GVTC &amp; OHC Inspection.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050" b="1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351827"/>
                  </a:ext>
                </a:extLst>
              </a:tr>
              <a:tr h="247923"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050" b="1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Mode of sharing  inspection results.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1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6593544"/>
                  </a:ext>
                </a:extLst>
              </a:tr>
              <a:tr h="247923"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Accommodation of Inspecting Team Members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1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2848386"/>
                  </a:ext>
                </a:extLst>
              </a:tr>
              <a:tr h="247923"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050" b="1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Suggestions &amp; feedback. 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1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4783610"/>
                  </a:ext>
                </a:extLst>
              </a:tr>
              <a:tr h="247923"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050" b="1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Vote of Thanks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1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934221"/>
                  </a:ext>
                </a:extLst>
              </a:tr>
              <a:tr h="247923"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050" b="1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Distribution of Prizes, Badges &amp; Flags.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1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0645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35504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E29899-3B4F-A4CE-9A6F-635A511C242D}"/>
              </a:ext>
            </a:extLst>
          </p:cNvPr>
          <p:cNvSpPr/>
          <p:nvPr/>
        </p:nvSpPr>
        <p:spPr>
          <a:xfrm>
            <a:off x="539552" y="555526"/>
            <a:ext cx="7992888" cy="396044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C00000"/>
                </a:solidFill>
                <a:latin typeface="Brush Script MT" panose="03060802040406070304" pitchFamily="66" charset="0"/>
              </a:rPr>
              <a:t>Thank You </a:t>
            </a:r>
          </a:p>
          <a:p>
            <a:pPr algn="ctr"/>
            <a:r>
              <a:rPr lang="en-US" sz="8000" dirty="0">
                <a:solidFill>
                  <a:srgbClr val="C00000"/>
                </a:solidFill>
                <a:latin typeface="Brush Script MT" panose="03060802040406070304" pitchFamily="66" charset="0"/>
              </a:rPr>
              <a:t>&amp;</a:t>
            </a:r>
          </a:p>
          <a:p>
            <a:pPr algn="ctr"/>
            <a:r>
              <a:rPr lang="en-US" sz="8000" dirty="0">
                <a:solidFill>
                  <a:srgbClr val="C00000"/>
                </a:solidFill>
                <a:latin typeface="Brush Script MT" panose="03060802040406070304" pitchFamily="66" charset="0"/>
              </a:rPr>
              <a:t>All the best</a:t>
            </a:r>
          </a:p>
        </p:txBody>
      </p:sp>
    </p:spTree>
    <p:extLst>
      <p:ext uri="{BB962C8B-B14F-4D97-AF65-F5344CB8AC3E}">
        <p14:creationId xmlns:p14="http://schemas.microsoft.com/office/powerpoint/2010/main" val="1676759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A4CD56-3102-CAF9-5398-7FF974686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350" y="-92546"/>
            <a:ext cx="1652452" cy="100452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A7FAB4-635F-4A9B-58AB-5309B644879B}"/>
              </a:ext>
            </a:extLst>
          </p:cNvPr>
          <p:cNvCxnSpPr/>
          <p:nvPr/>
        </p:nvCxnSpPr>
        <p:spPr>
          <a:xfrm>
            <a:off x="-1" y="899877"/>
            <a:ext cx="9144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7C128C7-F5E5-C353-1BCC-96468D5BE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57" y="32656"/>
            <a:ext cx="839544" cy="7648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6A220B-641E-0024-436A-42E7912D4252}"/>
              </a:ext>
            </a:extLst>
          </p:cNvPr>
          <p:cNvSpPr txBox="1"/>
          <p:nvPr/>
        </p:nvSpPr>
        <p:spPr>
          <a:xfrm>
            <a:off x="1977603" y="-16909"/>
            <a:ext cx="525658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45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Defensive Driving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04FA09-59E1-BF25-6CB9-AAE0BE859720}"/>
              </a:ext>
            </a:extLst>
          </p:cNvPr>
          <p:cNvSpPr txBox="1"/>
          <p:nvPr/>
        </p:nvSpPr>
        <p:spPr>
          <a:xfrm>
            <a:off x="3395053" y="694715"/>
            <a:ext cx="242168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solidFill>
                  <a:schemeClr val="bg1"/>
                </a:solidFill>
                <a:latin typeface="Trebuchet MS" panose="020B0603020202020204" pitchFamily="34" charset="0"/>
              </a:rPr>
              <a:t>VENUE:- </a:t>
            </a:r>
            <a:r>
              <a:rPr lang="en-IN" b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Koida</a:t>
            </a:r>
            <a:r>
              <a:rPr lang="en-IN" b="1" dirty="0">
                <a:solidFill>
                  <a:schemeClr val="bg1"/>
                </a:solidFill>
                <a:latin typeface="Trebuchet MS" panose="020B0603020202020204" pitchFamily="34" charset="0"/>
              </a:rPr>
              <a:t>-ITI </a:t>
            </a:r>
          </a:p>
        </p:txBody>
      </p:sp>
      <p:pic>
        <p:nvPicPr>
          <p:cNvPr id="8" name="Picture 7" descr="A group of men cutting a red ribbon&#10;&#10;Description automatically generated">
            <a:extLst>
              <a:ext uri="{FF2B5EF4-FFF2-40B4-BE49-F238E27FC236}">
                <a16:creationId xmlns:a16="http://schemas.microsoft.com/office/drawing/2014/main" id="{2E7EC6D6-D457-794C-6D29-676E57F369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11"/>
          <a:stretch/>
        </p:blipFill>
        <p:spPr>
          <a:xfrm>
            <a:off x="3039230" y="1105391"/>
            <a:ext cx="2849513" cy="1851670"/>
          </a:xfrm>
          <a:prstGeom prst="rect">
            <a:avLst/>
          </a:prstGeom>
        </p:spPr>
      </p:pic>
      <p:pic>
        <p:nvPicPr>
          <p:cNvPr id="10" name="Picture 9" descr="A sign from a metal pole&#10;&#10;Description automatically generated">
            <a:extLst>
              <a:ext uri="{FF2B5EF4-FFF2-40B4-BE49-F238E27FC236}">
                <a16:creationId xmlns:a16="http://schemas.microsoft.com/office/drawing/2014/main" id="{EE2805B1-B278-0041-D7FB-8D594E9EB7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38" y="1119119"/>
            <a:ext cx="2777505" cy="1851670"/>
          </a:xfrm>
          <a:prstGeom prst="rect">
            <a:avLst/>
          </a:prstGeom>
        </p:spPr>
      </p:pic>
      <p:pic>
        <p:nvPicPr>
          <p:cNvPr id="12" name="Picture 11" descr="A group of people in a classroom&#10;&#10;Description automatically generated">
            <a:extLst>
              <a:ext uri="{FF2B5EF4-FFF2-40B4-BE49-F238E27FC236}">
                <a16:creationId xmlns:a16="http://schemas.microsoft.com/office/drawing/2014/main" id="{7DF5EAD9-29B9-3131-6FB5-9DE55318F1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519" y="3036435"/>
            <a:ext cx="2992042" cy="1954976"/>
          </a:xfrm>
          <a:prstGeom prst="rect">
            <a:avLst/>
          </a:prstGeom>
        </p:spPr>
      </p:pic>
      <p:pic>
        <p:nvPicPr>
          <p:cNvPr id="14" name="Picture 13" descr="A group of people in a classroom&#10;&#10;Description automatically generated">
            <a:extLst>
              <a:ext uri="{FF2B5EF4-FFF2-40B4-BE49-F238E27FC236}">
                <a16:creationId xmlns:a16="http://schemas.microsoft.com/office/drawing/2014/main" id="{135D1FE2-7D2C-1914-2709-3CD95ACAF1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39" y="3075806"/>
            <a:ext cx="2777505" cy="1954078"/>
          </a:xfrm>
          <a:prstGeom prst="rect">
            <a:avLst/>
          </a:prstGeom>
        </p:spPr>
      </p:pic>
      <p:pic>
        <p:nvPicPr>
          <p:cNvPr id="16" name="Picture 15" descr="A person standing in front of a projection screen&#10;&#10;Description automatically generated">
            <a:extLst>
              <a:ext uri="{FF2B5EF4-FFF2-40B4-BE49-F238E27FC236}">
                <a16:creationId xmlns:a16="http://schemas.microsoft.com/office/drawing/2014/main" id="{8EBE9F02-8343-570D-CA8A-2C5E231302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238" y="3036435"/>
            <a:ext cx="2777505" cy="1980906"/>
          </a:xfrm>
          <a:prstGeom prst="rect">
            <a:avLst/>
          </a:prstGeom>
        </p:spPr>
      </p:pic>
      <p:pic>
        <p:nvPicPr>
          <p:cNvPr id="9" name="Picture 8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CAFBC042-45DF-EBC2-6117-68C537641EC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236" y="1055833"/>
            <a:ext cx="2992042" cy="189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315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A4CD56-3102-CAF9-5398-7FF974686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350" y="-92546"/>
            <a:ext cx="1652452" cy="100452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A7FAB4-635F-4A9B-58AB-5309B644879B}"/>
              </a:ext>
            </a:extLst>
          </p:cNvPr>
          <p:cNvCxnSpPr/>
          <p:nvPr/>
        </p:nvCxnSpPr>
        <p:spPr>
          <a:xfrm>
            <a:off x="0" y="843558"/>
            <a:ext cx="9144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7C128C7-F5E5-C353-1BCC-96468D5BE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57" y="32656"/>
            <a:ext cx="839544" cy="7648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6A220B-641E-0024-436A-42E7912D4252}"/>
              </a:ext>
            </a:extLst>
          </p:cNvPr>
          <p:cNvSpPr txBox="1"/>
          <p:nvPr/>
        </p:nvSpPr>
        <p:spPr>
          <a:xfrm>
            <a:off x="1977603" y="-16909"/>
            <a:ext cx="525658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45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Defensive Driving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04FA09-59E1-BF25-6CB9-AAE0BE859720}"/>
              </a:ext>
            </a:extLst>
          </p:cNvPr>
          <p:cNvSpPr txBox="1"/>
          <p:nvPr/>
        </p:nvSpPr>
        <p:spPr>
          <a:xfrm>
            <a:off x="3162807" y="820620"/>
            <a:ext cx="267436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solidFill>
                  <a:schemeClr val="bg1"/>
                </a:solidFill>
                <a:latin typeface="Trebuchet MS" panose="020B0603020202020204" pitchFamily="34" charset="0"/>
              </a:rPr>
              <a:t>VENUE:- EZMA, Barbil</a:t>
            </a:r>
          </a:p>
        </p:txBody>
      </p:sp>
      <p:pic>
        <p:nvPicPr>
          <p:cNvPr id="17" name="Picture 16" descr="A person standing in front of a podium with a lit candle&#10;&#10;Description automatically generated">
            <a:extLst>
              <a:ext uri="{FF2B5EF4-FFF2-40B4-BE49-F238E27FC236}">
                <a16:creationId xmlns:a16="http://schemas.microsoft.com/office/drawing/2014/main" id="{229B1597-6C39-3A01-B6FF-98F3EC0DE7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234" y="1167013"/>
            <a:ext cx="2826060" cy="1798274"/>
          </a:xfrm>
          <a:prstGeom prst="rect">
            <a:avLst/>
          </a:prstGeom>
        </p:spPr>
      </p:pic>
      <p:pic>
        <p:nvPicPr>
          <p:cNvPr id="20" name="Picture 19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058A6F96-43D8-EFCD-E63D-0892724897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994" y="1150124"/>
            <a:ext cx="2843808" cy="1798274"/>
          </a:xfrm>
          <a:prstGeom prst="rect">
            <a:avLst/>
          </a:prstGeom>
        </p:spPr>
      </p:pic>
      <p:pic>
        <p:nvPicPr>
          <p:cNvPr id="22" name="Picture 21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C0A75260-A1E9-0ED8-CAF4-20F0822D9B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4" y="3075805"/>
            <a:ext cx="4395117" cy="1944211"/>
          </a:xfrm>
          <a:prstGeom prst="rect">
            <a:avLst/>
          </a:prstGeom>
        </p:spPr>
      </p:pic>
      <p:pic>
        <p:nvPicPr>
          <p:cNvPr id="24" name="Picture 23" descr="A person standing in front of a large screen&#10;&#10;Description automatically generated">
            <a:extLst>
              <a:ext uri="{FF2B5EF4-FFF2-40B4-BE49-F238E27FC236}">
                <a16:creationId xmlns:a16="http://schemas.microsoft.com/office/drawing/2014/main" id="{6FF176DE-AABA-6EC6-C165-EFAB345729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12" y="3075805"/>
            <a:ext cx="4380790" cy="1944209"/>
          </a:xfrm>
          <a:prstGeom prst="rect">
            <a:avLst/>
          </a:prstGeom>
        </p:spPr>
      </p:pic>
      <p:pic>
        <p:nvPicPr>
          <p:cNvPr id="8" name="Picture 7" descr="A group of men standing in front of a table&#10;&#10;Description automatically generated">
            <a:extLst>
              <a:ext uri="{FF2B5EF4-FFF2-40B4-BE49-F238E27FC236}">
                <a16:creationId xmlns:a16="http://schemas.microsoft.com/office/drawing/2014/main" id="{6A360729-6562-F1D7-36FC-B9851AE66F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6" y="1170507"/>
            <a:ext cx="3104487" cy="178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57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A4CD56-3102-CAF9-5398-7FF974686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350" y="-92546"/>
            <a:ext cx="1652452" cy="100452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A7FAB4-635F-4A9B-58AB-5309B644879B}"/>
              </a:ext>
            </a:extLst>
          </p:cNvPr>
          <p:cNvCxnSpPr/>
          <p:nvPr/>
        </p:nvCxnSpPr>
        <p:spPr>
          <a:xfrm>
            <a:off x="0" y="843558"/>
            <a:ext cx="9144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7C128C7-F5E5-C353-1BCC-96468D5BE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57" y="32656"/>
            <a:ext cx="839544" cy="7648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6A220B-641E-0024-436A-42E7912D4252}"/>
              </a:ext>
            </a:extLst>
          </p:cNvPr>
          <p:cNvSpPr txBox="1"/>
          <p:nvPr/>
        </p:nvSpPr>
        <p:spPr>
          <a:xfrm>
            <a:off x="1977603" y="-16909"/>
            <a:ext cx="525658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45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Defensive Driving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04FA09-59E1-BF25-6CB9-AAE0BE859720}"/>
              </a:ext>
            </a:extLst>
          </p:cNvPr>
          <p:cNvSpPr txBox="1"/>
          <p:nvPr/>
        </p:nvSpPr>
        <p:spPr>
          <a:xfrm>
            <a:off x="2699792" y="823600"/>
            <a:ext cx="324036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solidFill>
                  <a:schemeClr val="bg1"/>
                </a:solidFill>
              </a:rPr>
              <a:t>VENUE:- South Kaliapani Mine</a:t>
            </a:r>
          </a:p>
        </p:txBody>
      </p:sp>
      <p:pic>
        <p:nvPicPr>
          <p:cNvPr id="11" name="Picture 10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5721D586-7A72-B5A9-97C8-F651797B4F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134142"/>
            <a:ext cx="3851920" cy="1949711"/>
          </a:xfrm>
          <a:prstGeom prst="rect">
            <a:avLst/>
          </a:prstGeom>
        </p:spPr>
      </p:pic>
      <p:pic>
        <p:nvPicPr>
          <p:cNvPr id="13" name="Picture 12" descr="A person standing in front of a screen&#10;&#10;Description automatically generated">
            <a:extLst>
              <a:ext uri="{FF2B5EF4-FFF2-40B4-BE49-F238E27FC236}">
                <a16:creationId xmlns:a16="http://schemas.microsoft.com/office/drawing/2014/main" id="{C2E1A2D6-530B-22C8-EFE6-AD7D144613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86" y="3190651"/>
            <a:ext cx="3321950" cy="1757363"/>
          </a:xfrm>
          <a:prstGeom prst="rect">
            <a:avLst/>
          </a:prstGeom>
        </p:spPr>
      </p:pic>
      <p:pic>
        <p:nvPicPr>
          <p:cNvPr id="9" name="Picture 8" descr="A sign over a dirt road&#10;&#10;Description automatically generated">
            <a:extLst>
              <a:ext uri="{FF2B5EF4-FFF2-40B4-BE49-F238E27FC236}">
                <a16:creationId xmlns:a16="http://schemas.microsoft.com/office/drawing/2014/main" id="{ABAF7E98-ED0A-5D27-1AEF-403BA57564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05" y="1115062"/>
            <a:ext cx="3321950" cy="1968793"/>
          </a:xfrm>
          <a:prstGeom prst="rect">
            <a:avLst/>
          </a:prstGeom>
        </p:spPr>
      </p:pic>
      <p:pic>
        <p:nvPicPr>
          <p:cNvPr id="10" name="Picture 9" descr="A group of people holding papers&#10;&#10;Description automatically generated">
            <a:extLst>
              <a:ext uri="{FF2B5EF4-FFF2-40B4-BE49-F238E27FC236}">
                <a16:creationId xmlns:a16="http://schemas.microsoft.com/office/drawing/2014/main" id="{02375945-71D4-0E3E-1B4E-024EA734D1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372" y="3190651"/>
            <a:ext cx="3808500" cy="168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093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A4CD56-3102-CAF9-5398-7FF974686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350" y="-92546"/>
            <a:ext cx="1652452" cy="100452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A7FAB4-635F-4A9B-58AB-5309B644879B}"/>
              </a:ext>
            </a:extLst>
          </p:cNvPr>
          <p:cNvCxnSpPr/>
          <p:nvPr/>
        </p:nvCxnSpPr>
        <p:spPr>
          <a:xfrm>
            <a:off x="0" y="832898"/>
            <a:ext cx="9144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7C128C7-F5E5-C353-1BCC-96468D5BE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57" y="32656"/>
            <a:ext cx="839544" cy="7648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6A220B-641E-0024-436A-42E7912D4252}"/>
              </a:ext>
            </a:extLst>
          </p:cNvPr>
          <p:cNvSpPr txBox="1"/>
          <p:nvPr/>
        </p:nvSpPr>
        <p:spPr>
          <a:xfrm>
            <a:off x="1977603" y="-16909"/>
            <a:ext cx="525658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45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Trade Test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04FA09-59E1-BF25-6CB9-AAE0BE859720}"/>
              </a:ext>
            </a:extLst>
          </p:cNvPr>
          <p:cNvSpPr txBox="1"/>
          <p:nvPr/>
        </p:nvSpPr>
        <p:spPr>
          <a:xfrm>
            <a:off x="2866079" y="832898"/>
            <a:ext cx="324036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solidFill>
                  <a:schemeClr val="bg1"/>
                </a:solidFill>
              </a:rPr>
              <a:t>Trade:- Operators</a:t>
            </a:r>
          </a:p>
        </p:txBody>
      </p:sp>
      <p:pic>
        <p:nvPicPr>
          <p:cNvPr id="12" name="Picture 11" descr="A group of people sitting in chairs in a room&#10;&#10;Description automatically generated">
            <a:extLst>
              <a:ext uri="{FF2B5EF4-FFF2-40B4-BE49-F238E27FC236}">
                <a16:creationId xmlns:a16="http://schemas.microsoft.com/office/drawing/2014/main" id="{B63B9F90-735A-84F8-C665-0C171019B1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59105"/>
            <a:ext cx="2736304" cy="1196621"/>
          </a:xfrm>
          <a:prstGeom prst="rect">
            <a:avLst/>
          </a:prstGeom>
        </p:spPr>
      </p:pic>
      <p:pic>
        <p:nvPicPr>
          <p:cNvPr id="21" name="Picture 20" descr="A group of people in a room&#10;&#10;Description automatically generated">
            <a:extLst>
              <a:ext uri="{FF2B5EF4-FFF2-40B4-BE49-F238E27FC236}">
                <a16:creationId xmlns:a16="http://schemas.microsoft.com/office/drawing/2014/main" id="{A5905540-EED9-947D-B1EF-E1A8F7329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549" y="1161622"/>
            <a:ext cx="2952328" cy="1194104"/>
          </a:xfrm>
          <a:prstGeom prst="rect">
            <a:avLst/>
          </a:prstGeom>
        </p:spPr>
      </p:pic>
      <p:pic>
        <p:nvPicPr>
          <p:cNvPr id="8" name="Picture 7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7EF3FAE5-F2BF-A6D4-D508-A0B73427B5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227" y="2443770"/>
            <a:ext cx="2979103" cy="1194104"/>
          </a:xfrm>
          <a:prstGeom prst="rect">
            <a:avLst/>
          </a:prstGeom>
        </p:spPr>
      </p:pic>
      <p:pic>
        <p:nvPicPr>
          <p:cNvPr id="10" name="Picture 9" descr="A group of people in hardhats in a room&#10;&#10;Description automatically generated">
            <a:extLst>
              <a:ext uri="{FF2B5EF4-FFF2-40B4-BE49-F238E27FC236}">
                <a16:creationId xmlns:a16="http://schemas.microsoft.com/office/drawing/2014/main" id="{0994C71E-AF26-1C10-CED3-4D6FAAFEE9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814" y="1159106"/>
            <a:ext cx="3019008" cy="1196620"/>
          </a:xfrm>
          <a:prstGeom prst="rect">
            <a:avLst/>
          </a:prstGeom>
        </p:spPr>
      </p:pic>
      <p:pic>
        <p:nvPicPr>
          <p:cNvPr id="13" name="Picture 12" descr="A group of people in a room&#10;&#10;Description automatically generated">
            <a:extLst>
              <a:ext uri="{FF2B5EF4-FFF2-40B4-BE49-F238E27FC236}">
                <a16:creationId xmlns:a16="http://schemas.microsoft.com/office/drawing/2014/main" id="{5DE6A944-5E81-782F-3EDA-5CAAB61752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813" y="2427707"/>
            <a:ext cx="3019009" cy="1196618"/>
          </a:xfrm>
          <a:prstGeom prst="rect">
            <a:avLst/>
          </a:prstGeom>
        </p:spPr>
      </p:pic>
      <p:pic>
        <p:nvPicPr>
          <p:cNvPr id="16" name="Picture 15" descr="A group of people sitting in chairs in a room&#10;&#10;Description automatically generated">
            <a:extLst>
              <a:ext uri="{FF2B5EF4-FFF2-40B4-BE49-F238E27FC236}">
                <a16:creationId xmlns:a16="http://schemas.microsoft.com/office/drawing/2014/main" id="{2E963ED6-48BD-4AB2-705B-032A04DD159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62"/>
          <a:stretch/>
        </p:blipFill>
        <p:spPr>
          <a:xfrm>
            <a:off x="114159" y="2427734"/>
            <a:ext cx="2751920" cy="1196618"/>
          </a:xfrm>
          <a:prstGeom prst="rect">
            <a:avLst/>
          </a:prstGeom>
        </p:spPr>
      </p:pic>
      <p:pic>
        <p:nvPicPr>
          <p:cNvPr id="18" name="Picture 1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FF5A940-0967-5BF1-4D09-A13D454E1D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0" y="3727761"/>
            <a:ext cx="2728778" cy="1373983"/>
          </a:xfrm>
          <a:prstGeom prst="rect">
            <a:avLst/>
          </a:prstGeom>
        </p:spPr>
      </p:pic>
      <p:pic>
        <p:nvPicPr>
          <p:cNvPr id="20" name="Picture 19" descr="A group of men sitting on a couch&#10;&#10;Description automatically generated">
            <a:extLst>
              <a:ext uri="{FF2B5EF4-FFF2-40B4-BE49-F238E27FC236}">
                <a16:creationId xmlns:a16="http://schemas.microsoft.com/office/drawing/2014/main" id="{65C9CD2D-A3A4-C164-D53B-FE8AA1E953F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812" y="3718941"/>
            <a:ext cx="3019007" cy="1373983"/>
          </a:xfrm>
          <a:prstGeom prst="rect">
            <a:avLst/>
          </a:prstGeom>
        </p:spPr>
      </p:pic>
      <p:pic>
        <p:nvPicPr>
          <p:cNvPr id="22" name="Picture 21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99162825-E5F5-73FB-C00B-2CBB94A9496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224" y="3718940"/>
            <a:ext cx="2952328" cy="137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974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A4CD56-3102-CAF9-5398-7FF974686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350" y="-92546"/>
            <a:ext cx="1652452" cy="100452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A7FAB4-635F-4A9B-58AB-5309B644879B}"/>
              </a:ext>
            </a:extLst>
          </p:cNvPr>
          <p:cNvCxnSpPr/>
          <p:nvPr/>
        </p:nvCxnSpPr>
        <p:spPr>
          <a:xfrm>
            <a:off x="0" y="843558"/>
            <a:ext cx="9144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7C128C7-F5E5-C353-1BCC-96468D5BE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57" y="32656"/>
            <a:ext cx="839544" cy="7648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6A220B-641E-0024-436A-42E7912D4252}"/>
              </a:ext>
            </a:extLst>
          </p:cNvPr>
          <p:cNvSpPr txBox="1"/>
          <p:nvPr/>
        </p:nvSpPr>
        <p:spPr>
          <a:xfrm>
            <a:off x="1977603" y="-16909"/>
            <a:ext cx="525658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45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Trade Test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04FA09-59E1-BF25-6CB9-AAE0BE859720}"/>
              </a:ext>
            </a:extLst>
          </p:cNvPr>
          <p:cNvSpPr txBox="1"/>
          <p:nvPr/>
        </p:nvSpPr>
        <p:spPr>
          <a:xfrm>
            <a:off x="3104412" y="855675"/>
            <a:ext cx="324036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solidFill>
                  <a:schemeClr val="bg1"/>
                </a:solidFill>
              </a:rPr>
              <a:t>Trade:- Mechanic</a:t>
            </a:r>
          </a:p>
        </p:txBody>
      </p:sp>
      <p:pic>
        <p:nvPicPr>
          <p:cNvPr id="12" name="Picture 11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3119984A-DAE3-913E-C8CE-213FC07B14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86" y="1264771"/>
            <a:ext cx="3240360" cy="1717193"/>
          </a:xfrm>
          <a:prstGeom prst="rect">
            <a:avLst/>
          </a:prstGeom>
        </p:spPr>
      </p:pic>
      <p:pic>
        <p:nvPicPr>
          <p:cNvPr id="15" name="Picture 14" descr="A group of people sitting in a classroom&#10;&#10;Description automatically generated">
            <a:extLst>
              <a:ext uri="{FF2B5EF4-FFF2-40B4-BE49-F238E27FC236}">
                <a16:creationId xmlns:a16="http://schemas.microsoft.com/office/drawing/2014/main" id="{B7B4BDC5-4E29-1BD0-A6A6-EED2CF0209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957" y="1256689"/>
            <a:ext cx="2644694" cy="1739588"/>
          </a:xfrm>
          <a:prstGeom prst="rect">
            <a:avLst/>
          </a:prstGeom>
        </p:spPr>
      </p:pic>
      <p:pic>
        <p:nvPicPr>
          <p:cNvPr id="18" name="Picture 17" descr="A group of men in a meeting&#10;&#10;Description automatically generated">
            <a:extLst>
              <a:ext uri="{FF2B5EF4-FFF2-40B4-BE49-F238E27FC236}">
                <a16:creationId xmlns:a16="http://schemas.microsoft.com/office/drawing/2014/main" id="{27B057FF-9946-BFB5-DEA0-B4F0D619F4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29" y="3075806"/>
            <a:ext cx="3240360" cy="1934982"/>
          </a:xfrm>
          <a:prstGeom prst="rect">
            <a:avLst/>
          </a:prstGeom>
        </p:spPr>
      </p:pic>
      <p:pic>
        <p:nvPicPr>
          <p:cNvPr id="8" name="Picture 7" descr="A group of people standing in front of a banner&#10;&#10;Description automatically generated">
            <a:extLst>
              <a:ext uri="{FF2B5EF4-FFF2-40B4-BE49-F238E27FC236}">
                <a16:creationId xmlns:a16="http://schemas.microsoft.com/office/drawing/2014/main" id="{89B69182-6FC0-1926-0DE2-50DCB0EE4C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337" y="3075806"/>
            <a:ext cx="2902816" cy="1934982"/>
          </a:xfrm>
          <a:prstGeom prst="rect">
            <a:avLst/>
          </a:prstGeom>
        </p:spPr>
      </p:pic>
      <p:pic>
        <p:nvPicPr>
          <p:cNvPr id="11" name="Picture 10" descr="A group of men standing around a table&#10;&#10;Description automatically generated">
            <a:extLst>
              <a:ext uri="{FF2B5EF4-FFF2-40B4-BE49-F238E27FC236}">
                <a16:creationId xmlns:a16="http://schemas.microsoft.com/office/drawing/2014/main" id="{BFCDC9A6-5C5F-68A4-654C-80A121EEB2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325" y="1279086"/>
            <a:ext cx="2910878" cy="1717191"/>
          </a:xfrm>
          <a:prstGeom prst="rect">
            <a:avLst/>
          </a:prstGeom>
        </p:spPr>
      </p:pic>
      <p:pic>
        <p:nvPicPr>
          <p:cNvPr id="14" name="Picture 13" descr="A group of people sitting around tables&#10;&#10;Description automatically generated">
            <a:extLst>
              <a:ext uri="{FF2B5EF4-FFF2-40B4-BE49-F238E27FC236}">
                <a16:creationId xmlns:a16="http://schemas.microsoft.com/office/drawing/2014/main" id="{3BA29422-DFF2-921C-763D-3A812CBB43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608" y="3075805"/>
            <a:ext cx="2622043" cy="193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97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A4CD56-3102-CAF9-5398-7FF974686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350" y="-92546"/>
            <a:ext cx="1652452" cy="100452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A7FAB4-635F-4A9B-58AB-5309B644879B}"/>
              </a:ext>
            </a:extLst>
          </p:cNvPr>
          <p:cNvCxnSpPr/>
          <p:nvPr/>
        </p:nvCxnSpPr>
        <p:spPr>
          <a:xfrm>
            <a:off x="0" y="843558"/>
            <a:ext cx="9144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7C128C7-F5E5-C353-1BCC-96468D5BE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57" y="32656"/>
            <a:ext cx="839544" cy="7648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6A220B-641E-0024-436A-42E7912D4252}"/>
              </a:ext>
            </a:extLst>
          </p:cNvPr>
          <p:cNvSpPr txBox="1"/>
          <p:nvPr/>
        </p:nvSpPr>
        <p:spPr>
          <a:xfrm>
            <a:off x="1977603" y="-16909"/>
            <a:ext cx="525658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45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Trade Test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04FA09-59E1-BF25-6CB9-AAE0BE859720}"/>
              </a:ext>
            </a:extLst>
          </p:cNvPr>
          <p:cNvSpPr txBox="1"/>
          <p:nvPr/>
        </p:nvSpPr>
        <p:spPr>
          <a:xfrm>
            <a:off x="2951820" y="838357"/>
            <a:ext cx="324036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solidFill>
                  <a:schemeClr val="bg1"/>
                </a:solidFill>
              </a:rPr>
              <a:t>Trade:- Electrician</a:t>
            </a:r>
          </a:p>
        </p:txBody>
      </p:sp>
      <p:pic>
        <p:nvPicPr>
          <p:cNvPr id="8" name="Picture 7" descr="A collage of several people in a room&#10;&#10;Description automatically generated">
            <a:extLst>
              <a:ext uri="{FF2B5EF4-FFF2-40B4-BE49-F238E27FC236}">
                <a16:creationId xmlns:a16="http://schemas.microsoft.com/office/drawing/2014/main" id="{98A3FDDA-DD36-CA05-45D6-1844705E22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44" y="1204806"/>
            <a:ext cx="2983392" cy="1865208"/>
          </a:xfrm>
          <a:prstGeom prst="rect">
            <a:avLst/>
          </a:prstGeom>
        </p:spPr>
      </p:pic>
      <p:pic>
        <p:nvPicPr>
          <p:cNvPr id="11" name="Picture 10" descr="A group of people sitting in chairs in a room&#10;&#10;Description automatically generated">
            <a:extLst>
              <a:ext uri="{FF2B5EF4-FFF2-40B4-BE49-F238E27FC236}">
                <a16:creationId xmlns:a16="http://schemas.microsoft.com/office/drawing/2014/main" id="{9CC76AB7-6318-D0D4-E542-F79D2EFA32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716" y="3161304"/>
            <a:ext cx="2832902" cy="1788666"/>
          </a:xfrm>
          <a:prstGeom prst="rect">
            <a:avLst/>
          </a:prstGeom>
        </p:spPr>
      </p:pic>
      <p:pic>
        <p:nvPicPr>
          <p:cNvPr id="20" name="Picture 19" descr="A group of people in a room&#10;&#10;Description automatically generated">
            <a:extLst>
              <a:ext uri="{FF2B5EF4-FFF2-40B4-BE49-F238E27FC236}">
                <a16:creationId xmlns:a16="http://schemas.microsoft.com/office/drawing/2014/main" id="{77D362F0-6EC4-7181-8BA5-EE6261E22D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654" y="1149687"/>
            <a:ext cx="2832902" cy="1935979"/>
          </a:xfrm>
          <a:prstGeom prst="rect">
            <a:avLst/>
          </a:prstGeom>
        </p:spPr>
      </p:pic>
      <p:pic>
        <p:nvPicPr>
          <p:cNvPr id="23" name="Picture 2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4E14490D-0F4E-271E-6452-C90B6CE27A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318" y="1207689"/>
            <a:ext cx="2935854" cy="1862324"/>
          </a:xfrm>
          <a:prstGeom prst="rect">
            <a:avLst/>
          </a:prstGeom>
        </p:spPr>
      </p:pic>
      <p:pic>
        <p:nvPicPr>
          <p:cNvPr id="9" name="Picture 8" descr="A group of people standing in front of a sign&#10;&#10;Description automatically generated">
            <a:extLst>
              <a:ext uri="{FF2B5EF4-FFF2-40B4-BE49-F238E27FC236}">
                <a16:creationId xmlns:a16="http://schemas.microsoft.com/office/drawing/2014/main" id="{A45DD02B-EA41-9715-70C3-7838E26BC3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0" y="3161302"/>
            <a:ext cx="3055400" cy="1788661"/>
          </a:xfrm>
          <a:prstGeom prst="rect">
            <a:avLst/>
          </a:prstGeom>
        </p:spPr>
      </p:pic>
      <p:pic>
        <p:nvPicPr>
          <p:cNvPr id="12" name="Picture 11" descr="A group of men standing in front of a sign&#10;&#10;Description automatically generated">
            <a:extLst>
              <a:ext uri="{FF2B5EF4-FFF2-40B4-BE49-F238E27FC236}">
                <a16:creationId xmlns:a16="http://schemas.microsoft.com/office/drawing/2014/main" id="{49489F74-5440-62C0-6F81-81FECE0955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412" y="3161303"/>
            <a:ext cx="2939760" cy="17886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242EB1-ACC5-14BC-8BA7-CB5E92178D0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01"/>
          <a:stretch/>
        </p:blipFill>
        <p:spPr>
          <a:xfrm>
            <a:off x="6198654" y="1204806"/>
            <a:ext cx="2832902" cy="1865205"/>
          </a:xfrm>
          <a:prstGeom prst="rect">
            <a:avLst/>
          </a:prstGeom>
        </p:spPr>
      </p:pic>
      <p:pic>
        <p:nvPicPr>
          <p:cNvPr id="16" name="Picture 15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EBDFA279-9CE9-452B-76B8-8159EB685E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6" y="1204806"/>
            <a:ext cx="3018944" cy="186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627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A4CD56-3102-CAF9-5398-7FF974686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350" y="-92546"/>
            <a:ext cx="1652452" cy="100452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A7FAB4-635F-4A9B-58AB-5309B644879B}"/>
              </a:ext>
            </a:extLst>
          </p:cNvPr>
          <p:cNvCxnSpPr/>
          <p:nvPr/>
        </p:nvCxnSpPr>
        <p:spPr>
          <a:xfrm>
            <a:off x="0" y="843558"/>
            <a:ext cx="9144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7C128C7-F5E5-C353-1BCC-96468D5BE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57" y="32656"/>
            <a:ext cx="839544" cy="7648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6A220B-641E-0024-436A-42E7912D4252}"/>
              </a:ext>
            </a:extLst>
          </p:cNvPr>
          <p:cNvSpPr txBox="1"/>
          <p:nvPr/>
        </p:nvSpPr>
        <p:spPr>
          <a:xfrm>
            <a:off x="1977603" y="-16909"/>
            <a:ext cx="525658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45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Trade Test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04FA09-59E1-BF25-6CB9-AAE0BE859720}"/>
              </a:ext>
            </a:extLst>
          </p:cNvPr>
          <p:cNvSpPr txBox="1"/>
          <p:nvPr/>
        </p:nvSpPr>
        <p:spPr>
          <a:xfrm>
            <a:off x="2985715" y="903617"/>
            <a:ext cx="324036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solidFill>
                  <a:schemeClr val="bg1"/>
                </a:solidFill>
                <a:latin typeface="Trebuchet MS" panose="020B0603020202020204" pitchFamily="34" charset="0"/>
              </a:rPr>
              <a:t>Trade:- Auto-Electrician</a:t>
            </a:r>
          </a:p>
        </p:txBody>
      </p:sp>
      <p:pic>
        <p:nvPicPr>
          <p:cNvPr id="9" name="Picture 8" descr="A group of men standing around a table&#10;&#10;Description automatically generated">
            <a:extLst>
              <a:ext uri="{FF2B5EF4-FFF2-40B4-BE49-F238E27FC236}">
                <a16:creationId xmlns:a16="http://schemas.microsoft.com/office/drawing/2014/main" id="{72038BC2-3B90-8CD4-6A84-0744F18DE9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527" y="1419628"/>
            <a:ext cx="3005678" cy="1811527"/>
          </a:xfrm>
          <a:prstGeom prst="rect">
            <a:avLst/>
          </a:prstGeom>
        </p:spPr>
      </p:pic>
      <p:pic>
        <p:nvPicPr>
          <p:cNvPr id="12" name="Picture 11" descr="A group of men sitting at a table with laptops&#10;&#10;Description automatically generated">
            <a:extLst>
              <a:ext uri="{FF2B5EF4-FFF2-40B4-BE49-F238E27FC236}">
                <a16:creationId xmlns:a16="http://schemas.microsoft.com/office/drawing/2014/main" id="{23C7976D-DCDE-78E6-41CF-0261E040DD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635" y="3341610"/>
            <a:ext cx="3022570" cy="1701707"/>
          </a:xfrm>
          <a:prstGeom prst="rect">
            <a:avLst/>
          </a:prstGeom>
        </p:spPr>
      </p:pic>
      <p:pic>
        <p:nvPicPr>
          <p:cNvPr id="14" name="Picture 13" descr="A table with many objects on it&#10;&#10;Description automatically generated">
            <a:extLst>
              <a:ext uri="{FF2B5EF4-FFF2-40B4-BE49-F238E27FC236}">
                <a16:creationId xmlns:a16="http://schemas.microsoft.com/office/drawing/2014/main" id="{F11ABD31-FF01-251B-9CF8-65FE92DA96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" y="1419629"/>
            <a:ext cx="3035014" cy="1817014"/>
          </a:xfrm>
          <a:prstGeom prst="rect">
            <a:avLst/>
          </a:prstGeom>
        </p:spPr>
      </p:pic>
      <p:pic>
        <p:nvPicPr>
          <p:cNvPr id="16" name="Picture 15" descr="A group of men wearing safety vests and helmets&#10;&#10;Description automatically generated">
            <a:extLst>
              <a:ext uri="{FF2B5EF4-FFF2-40B4-BE49-F238E27FC236}">
                <a16:creationId xmlns:a16="http://schemas.microsoft.com/office/drawing/2014/main" id="{D1BA0FB1-F2AD-C7A7-595C-8A7ED323AF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" y="3363838"/>
            <a:ext cx="3035014" cy="1657253"/>
          </a:xfrm>
          <a:prstGeom prst="rect">
            <a:avLst/>
          </a:prstGeom>
        </p:spPr>
      </p:pic>
      <p:pic>
        <p:nvPicPr>
          <p:cNvPr id="18" name="Picture 17" descr="A group of men sitting around a table&#10;&#10;Description automatically generated">
            <a:extLst>
              <a:ext uri="{FF2B5EF4-FFF2-40B4-BE49-F238E27FC236}">
                <a16:creationId xmlns:a16="http://schemas.microsoft.com/office/drawing/2014/main" id="{2F450052-312D-490B-7D6A-56A84541F5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193" y="1419628"/>
            <a:ext cx="2677607" cy="1834518"/>
          </a:xfrm>
          <a:prstGeom prst="rect">
            <a:avLst/>
          </a:prstGeom>
        </p:spPr>
      </p:pic>
      <p:pic>
        <p:nvPicPr>
          <p:cNvPr id="21" name="Picture 20" descr="A group of men sitting at a table&#10;&#10;Description automatically generated">
            <a:extLst>
              <a:ext uri="{FF2B5EF4-FFF2-40B4-BE49-F238E27FC236}">
                <a16:creationId xmlns:a16="http://schemas.microsoft.com/office/drawing/2014/main" id="{2BE3FAED-28BD-B8C8-C975-F002530F44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194" y="3341610"/>
            <a:ext cx="2677607" cy="1701704"/>
          </a:xfrm>
          <a:prstGeom prst="rect">
            <a:avLst/>
          </a:prstGeom>
        </p:spPr>
      </p:pic>
      <p:pic>
        <p:nvPicPr>
          <p:cNvPr id="8" name="Picture 7" descr="A group of men in safety vests standing next to a table&#10;&#10;Description automatically generated">
            <a:extLst>
              <a:ext uri="{FF2B5EF4-FFF2-40B4-BE49-F238E27FC236}">
                <a16:creationId xmlns:a16="http://schemas.microsoft.com/office/drawing/2014/main" id="{A5179FF0-CF05-684E-FEA7-CEE9477CB48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5"/>
          <a:stretch/>
        </p:blipFill>
        <p:spPr>
          <a:xfrm>
            <a:off x="85081" y="1419447"/>
            <a:ext cx="3052457" cy="1834518"/>
          </a:xfrm>
          <a:prstGeom prst="rect">
            <a:avLst/>
          </a:prstGeom>
        </p:spPr>
      </p:pic>
      <p:pic>
        <p:nvPicPr>
          <p:cNvPr id="11" name="Picture 1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4F3013EA-B54C-0AF5-D07C-CF31CFB9797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1" y="3347589"/>
            <a:ext cx="3035014" cy="167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944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37cd273a-1cec-4aae-a297-41480ea54f8d}" enabled="0" method="" siteId="{37cd273a-1cec-4aae-a297-41480ea54f8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13322</TotalTime>
  <Words>579</Words>
  <Application>Microsoft Office PowerPoint</Application>
  <PresentationFormat>On-screen Show (16:9)</PresentationFormat>
  <Paragraphs>239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Aharoni</vt:lpstr>
      <vt:lpstr>Aptos</vt:lpstr>
      <vt:lpstr>Brush Script MT</vt:lpstr>
      <vt:lpstr>Calibri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googleslidesppt.com;allppt.com</dc:creator>
  <cp:lastModifiedBy>Sahoo, Basanta - AM/NS India - Safety (Odisha)</cp:lastModifiedBy>
  <cp:revision>317</cp:revision>
  <cp:lastPrinted>2024-08-14T07:43:53Z</cp:lastPrinted>
  <dcterms:created xsi:type="dcterms:W3CDTF">2021-12-04T09:09:11Z</dcterms:created>
  <dcterms:modified xsi:type="dcterms:W3CDTF">2024-11-06T12:14:57Z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2021-11-30T00:00:00Z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2021-12-04T00:00:00Z</vt:filetime>
  </property>
</Properties>
</file>